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53"/>
  </p:notesMasterIdLst>
  <p:handoutMasterIdLst>
    <p:handoutMasterId r:id="rId54"/>
  </p:handoutMasterIdLst>
  <p:sldIdLst>
    <p:sldId id="346" r:id="rId2"/>
    <p:sldId id="258" r:id="rId3"/>
    <p:sldId id="259" r:id="rId4"/>
    <p:sldId id="261" r:id="rId5"/>
    <p:sldId id="263" r:id="rId6"/>
    <p:sldId id="265" r:id="rId7"/>
    <p:sldId id="267" r:id="rId8"/>
    <p:sldId id="268" r:id="rId9"/>
    <p:sldId id="270" r:id="rId10"/>
    <p:sldId id="272" r:id="rId11"/>
    <p:sldId id="274" r:id="rId12"/>
    <p:sldId id="276" r:id="rId13"/>
    <p:sldId id="278" r:id="rId14"/>
    <p:sldId id="280" r:id="rId15"/>
    <p:sldId id="298" r:id="rId16"/>
    <p:sldId id="350" r:id="rId17"/>
    <p:sldId id="284" r:id="rId18"/>
    <p:sldId id="327" r:id="rId19"/>
    <p:sldId id="328" r:id="rId20"/>
    <p:sldId id="286" r:id="rId21"/>
    <p:sldId id="299" r:id="rId22"/>
    <p:sldId id="300" r:id="rId23"/>
    <p:sldId id="301" r:id="rId24"/>
    <p:sldId id="302" r:id="rId25"/>
    <p:sldId id="288" r:id="rId26"/>
    <p:sldId id="290" r:id="rId27"/>
    <p:sldId id="292" r:id="rId28"/>
    <p:sldId id="293" r:id="rId29"/>
    <p:sldId id="294" r:id="rId30"/>
    <p:sldId id="344" r:id="rId31"/>
    <p:sldId id="304" r:id="rId32"/>
    <p:sldId id="329" r:id="rId33"/>
    <p:sldId id="305" r:id="rId34"/>
    <p:sldId id="347" r:id="rId35"/>
    <p:sldId id="323" r:id="rId36"/>
    <p:sldId id="325" r:id="rId37"/>
    <p:sldId id="308" r:id="rId38"/>
    <p:sldId id="330" r:id="rId39"/>
    <p:sldId id="326" r:id="rId40"/>
    <p:sldId id="348" r:id="rId41"/>
    <p:sldId id="332" r:id="rId42"/>
    <p:sldId id="333" r:id="rId43"/>
    <p:sldId id="334" r:id="rId44"/>
    <p:sldId id="335" r:id="rId45"/>
    <p:sldId id="336" r:id="rId46"/>
    <p:sldId id="337" r:id="rId47"/>
    <p:sldId id="338" r:id="rId48"/>
    <p:sldId id="349" r:id="rId49"/>
    <p:sldId id="340" r:id="rId50"/>
    <p:sldId id="341" r:id="rId51"/>
    <p:sldId id="342" r:id="rId52"/>
  </p:sldIdLst>
  <p:sldSz cx="9144000" cy="6858000" type="screen4x3"/>
  <p:notesSz cx="6797675" cy="9928225"/>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85" autoAdjust="0"/>
    <p:restoredTop sz="94660"/>
  </p:normalViewPr>
  <p:slideViewPr>
    <p:cSldViewPr snapToGrid="0">
      <p:cViewPr>
        <p:scale>
          <a:sx n="81" d="100"/>
          <a:sy n="81" d="100"/>
        </p:scale>
        <p:origin x="-169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A745B3C-0ADA-401D-A0AB-9F0EE5639D46}" type="datetimeFigureOut">
              <a:rPr lang="en-US" smtClean="0"/>
              <a:t>1/15/2016</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1D80C71-1EC3-479C-958F-27DB810A753D}" type="slidenum">
              <a:rPr lang="en-US" smtClean="0"/>
              <a:t>‹#›</a:t>
            </a:fld>
            <a:endParaRPr lang="en-US"/>
          </a:p>
        </p:txBody>
      </p:sp>
    </p:spTree>
    <p:extLst>
      <p:ext uri="{BB962C8B-B14F-4D97-AF65-F5344CB8AC3E}">
        <p14:creationId xmlns:p14="http://schemas.microsoft.com/office/powerpoint/2010/main" val="1184309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374B7F1-6351-4047-976A-0025198E862B}" type="datetimeFigureOut">
              <a:rPr lang="en-US" smtClean="0"/>
              <a:pPr/>
              <a:t>1/15/2016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4DFEE5-569D-47A8-8D64-4738C2719F59}" type="slidenum">
              <a:rPr lang="en-US" smtClean="0"/>
              <a:pPr/>
              <a:t>‹#›</a:t>
            </a:fld>
            <a:endParaRPr lang="en-US"/>
          </a:p>
        </p:txBody>
      </p:sp>
    </p:spTree>
    <p:extLst>
      <p:ext uri="{BB962C8B-B14F-4D97-AF65-F5344CB8AC3E}">
        <p14:creationId xmlns:p14="http://schemas.microsoft.com/office/powerpoint/2010/main" val="413506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4DCB905-6188-4B08-A900-58D96C104380}" type="slidenum">
              <a:rPr lang="en-IN" smtClean="0"/>
              <a:pPr/>
              <a:t>3</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4DCB905-6188-4B08-A900-58D96C104380}" type="slidenum">
              <a:rPr lang="en-IN" smtClean="0">
                <a:solidFill>
                  <a:prstClr val="black"/>
                </a:solidFill>
              </a:rPr>
              <a:pPr/>
              <a:t>6</a:t>
            </a:fld>
            <a:endParaRPr lang="en-IN"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latin typeface="Times New Roman" pitchFamily="-1"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766" eaLnBrk="0" hangingPunct="0">
              <a:defRPr>
                <a:solidFill>
                  <a:schemeClr val="tx1"/>
                </a:solidFill>
                <a:latin typeface="Arial" charset="0"/>
                <a:ea typeface="ＭＳ Ｐゴシック" pitchFamily="-1" charset="-128"/>
              </a:defRPr>
            </a:lvl1pPr>
            <a:lvl2pPr marL="783589" indent="-301381" defTabSz="967766" eaLnBrk="0" hangingPunct="0">
              <a:defRPr>
                <a:solidFill>
                  <a:schemeClr val="tx1"/>
                </a:solidFill>
                <a:latin typeface="Arial" charset="0"/>
                <a:ea typeface="ＭＳ Ｐゴシック" pitchFamily="-1" charset="-128"/>
              </a:defRPr>
            </a:lvl2pPr>
            <a:lvl3pPr marL="1205522" indent="-241104" defTabSz="967766" eaLnBrk="0" hangingPunct="0">
              <a:defRPr>
                <a:solidFill>
                  <a:schemeClr val="tx1"/>
                </a:solidFill>
                <a:latin typeface="Arial" charset="0"/>
                <a:ea typeface="ＭＳ Ｐゴシック" pitchFamily="-1" charset="-128"/>
              </a:defRPr>
            </a:lvl3pPr>
            <a:lvl4pPr marL="1687731" indent="-241104" defTabSz="967766" eaLnBrk="0" hangingPunct="0">
              <a:defRPr>
                <a:solidFill>
                  <a:schemeClr val="tx1"/>
                </a:solidFill>
                <a:latin typeface="Arial" charset="0"/>
                <a:ea typeface="ＭＳ Ｐゴシック" pitchFamily="-1" charset="-128"/>
              </a:defRPr>
            </a:lvl4pPr>
            <a:lvl5pPr marL="2169940" indent="-241104" defTabSz="967766" eaLnBrk="0" hangingPunct="0">
              <a:defRPr>
                <a:solidFill>
                  <a:schemeClr val="tx1"/>
                </a:solidFill>
                <a:latin typeface="Arial" charset="0"/>
                <a:ea typeface="ＭＳ Ｐゴシック" pitchFamily="-1" charset="-128"/>
              </a:defRPr>
            </a:lvl5pPr>
            <a:lvl6pPr marL="2652149" indent="-241104" algn="ctr" defTabSz="967766" eaLnBrk="0" fontAlgn="base" hangingPunct="0">
              <a:spcBef>
                <a:spcPct val="20000"/>
              </a:spcBef>
              <a:spcAft>
                <a:spcPct val="0"/>
              </a:spcAft>
              <a:defRPr>
                <a:solidFill>
                  <a:schemeClr val="tx1"/>
                </a:solidFill>
                <a:latin typeface="Arial" charset="0"/>
                <a:ea typeface="ＭＳ Ｐゴシック" pitchFamily="-1" charset="-128"/>
              </a:defRPr>
            </a:lvl6pPr>
            <a:lvl7pPr marL="3134357" indent="-241104" algn="ctr" defTabSz="967766" eaLnBrk="0" fontAlgn="base" hangingPunct="0">
              <a:spcBef>
                <a:spcPct val="20000"/>
              </a:spcBef>
              <a:spcAft>
                <a:spcPct val="0"/>
              </a:spcAft>
              <a:defRPr>
                <a:solidFill>
                  <a:schemeClr val="tx1"/>
                </a:solidFill>
                <a:latin typeface="Arial" charset="0"/>
                <a:ea typeface="ＭＳ Ｐゴシック" pitchFamily="-1" charset="-128"/>
              </a:defRPr>
            </a:lvl7pPr>
            <a:lvl8pPr marL="3616566" indent="-241104" algn="ctr" defTabSz="967766" eaLnBrk="0" fontAlgn="base" hangingPunct="0">
              <a:spcBef>
                <a:spcPct val="20000"/>
              </a:spcBef>
              <a:spcAft>
                <a:spcPct val="0"/>
              </a:spcAft>
              <a:defRPr>
                <a:solidFill>
                  <a:schemeClr val="tx1"/>
                </a:solidFill>
                <a:latin typeface="Arial" charset="0"/>
                <a:ea typeface="ＭＳ Ｐゴシック" pitchFamily="-1" charset="-128"/>
              </a:defRPr>
            </a:lvl8pPr>
            <a:lvl9pPr marL="4098775" indent="-241104" algn="ctr" defTabSz="967766" eaLnBrk="0" fontAlgn="base" hangingPunct="0">
              <a:spcBef>
                <a:spcPct val="20000"/>
              </a:spcBef>
              <a:spcAft>
                <a:spcPct val="0"/>
              </a:spcAft>
              <a:defRPr>
                <a:solidFill>
                  <a:schemeClr val="tx1"/>
                </a:solidFill>
                <a:latin typeface="Arial" charset="0"/>
                <a:ea typeface="ＭＳ Ｐゴシック" pitchFamily="-1" charset="-128"/>
              </a:defRPr>
            </a:lvl9pPr>
          </a:lstStyle>
          <a:p>
            <a:pPr eaLnBrk="1" hangingPunct="1"/>
            <a:fld id="{808E194F-EDBE-4C3E-863E-D109D6F2ACB5}" type="slidenum">
              <a:rPr lang="en-US" altLang="en-US">
                <a:solidFill>
                  <a:prstClr val="black"/>
                </a:solidFill>
                <a:latin typeface="Times New Roman" pitchFamily="-1" charset="0"/>
              </a:rPr>
              <a:pPr eaLnBrk="1" hangingPunct="1"/>
              <a:t>9</a:t>
            </a:fld>
            <a:endParaRPr lang="en-US" altLang="en-US">
              <a:solidFill>
                <a:prstClr val="black"/>
              </a:solidFill>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4DCB905-6188-4B08-A900-58D96C104380}" type="slidenum">
              <a:rPr lang="en-IN" smtClean="0">
                <a:solidFill>
                  <a:prstClr val="black"/>
                </a:solidFill>
              </a:rPr>
              <a:pPr/>
              <a:t>16</a:t>
            </a:fld>
            <a:endParaRPr lang="en-IN"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2C2F377A-D9F6-4E2E-B239-66619F658FAE}" type="slidenum">
              <a:rPr lang="en-IN" smtClean="0"/>
              <a:pPr/>
              <a:t>18</a:t>
            </a:fld>
            <a:endParaRPr lang="en-IN" dirty="0"/>
          </a:p>
        </p:txBody>
      </p:sp>
      <p:sp>
        <p:nvSpPr>
          <p:cNvPr id="4" name="Slide Number Placeholder 3"/>
          <p:cNvSpPr>
            <a:spLocks noGrp="1"/>
          </p:cNvSpPr>
          <p:nvPr>
            <p:ph type="sldNum" sz="quarter" idx="10"/>
          </p:nvPr>
        </p:nvSpPr>
        <p:spPr/>
        <p:txBody>
          <a:bodyPr/>
          <a:lstStyle/>
          <a:p>
            <a:fld id="{D9DB359B-249B-4E93-A3D2-CFBA0DDF6B0E}" type="slidenum">
              <a:rPr lang="en-US" smtClean="0"/>
              <a:pPr/>
              <a:t>18</a:t>
            </a:fld>
            <a:endParaRPr lang="en-US"/>
          </a:p>
        </p:txBody>
      </p:sp>
    </p:spTree>
    <p:extLst>
      <p:ext uri="{BB962C8B-B14F-4D97-AF65-F5344CB8AC3E}">
        <p14:creationId xmlns:p14="http://schemas.microsoft.com/office/powerpoint/2010/main" val="244401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4DCB905-6188-4B08-A900-58D96C104380}" type="slidenum">
              <a:rPr lang="en-IN" smtClean="0">
                <a:solidFill>
                  <a:prstClr val="black"/>
                </a:solidFill>
              </a:rPr>
              <a:pPr/>
              <a:t>25</a:t>
            </a:fld>
            <a:endParaRPr lang="en-IN"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4DCB905-6188-4B08-A900-58D96C104380}" type="slidenum">
              <a:rPr lang="en-IN" smtClean="0">
                <a:solidFill>
                  <a:prstClr val="black"/>
                </a:solidFill>
              </a:rPr>
              <a:pPr/>
              <a:t>26</a:t>
            </a:fld>
            <a:endParaRPr lang="en-IN"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4DCB905-6188-4B08-A900-58D96C104380}" type="slidenum">
              <a:rPr lang="en-IN" smtClean="0">
                <a:solidFill>
                  <a:prstClr val="black"/>
                </a:solidFill>
              </a:rPr>
              <a:pPr/>
              <a:t>34</a:t>
            </a:fld>
            <a:endParaRPr lang="en-IN"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4DFEE5-569D-47A8-8D64-4738C2719F59}" type="slidenum">
              <a:rPr lang="en-US" smtClean="0"/>
              <a:pPr/>
              <a:t>43</a:t>
            </a:fld>
            <a:endParaRPr lang="en-US"/>
          </a:p>
        </p:txBody>
      </p:sp>
    </p:spTree>
    <p:extLst>
      <p:ext uri="{BB962C8B-B14F-4D97-AF65-F5344CB8AC3E}">
        <p14:creationId xmlns:p14="http://schemas.microsoft.com/office/powerpoint/2010/main" val="201283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1DCD07-7EDF-41C0-BF74-C922CF03A56E}" type="datetime1">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79855-8193-4AD4-88E6-440C870FE5CE}" type="slidenum">
              <a:rPr lang="en-US" smtClean="0"/>
              <a:pPr/>
              <a:t>‹#›</a:t>
            </a:fld>
            <a:endParaRPr lang="en-US"/>
          </a:p>
        </p:txBody>
      </p:sp>
    </p:spTree>
    <p:extLst>
      <p:ext uri="{BB962C8B-B14F-4D97-AF65-F5344CB8AC3E}">
        <p14:creationId xmlns:p14="http://schemas.microsoft.com/office/powerpoint/2010/main" val="269472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CF0F7-3C35-45AA-9B6A-334678744866}" type="datetime1">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79855-8193-4AD4-88E6-440C870FE5CE}" type="slidenum">
              <a:rPr lang="en-US" smtClean="0"/>
              <a:pPr/>
              <a:t>‹#›</a:t>
            </a:fld>
            <a:endParaRPr lang="en-US"/>
          </a:p>
        </p:txBody>
      </p:sp>
    </p:spTree>
    <p:extLst>
      <p:ext uri="{BB962C8B-B14F-4D97-AF65-F5344CB8AC3E}">
        <p14:creationId xmlns:p14="http://schemas.microsoft.com/office/powerpoint/2010/main" val="418774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E4B38-9028-45B7-A601-BD5F5ED87CF9}" type="datetime1">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79855-8193-4AD4-88E6-440C870FE5CE}" type="slidenum">
              <a:rPr lang="en-US" smtClean="0"/>
              <a:pPr/>
              <a:t>‹#›</a:t>
            </a:fld>
            <a:endParaRPr lang="en-US"/>
          </a:p>
        </p:txBody>
      </p:sp>
    </p:spTree>
    <p:extLst>
      <p:ext uri="{BB962C8B-B14F-4D97-AF65-F5344CB8AC3E}">
        <p14:creationId xmlns:p14="http://schemas.microsoft.com/office/powerpoint/2010/main" val="251715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B6F94-A49D-4E36-BD1E-43857E1B668A}" type="datetime1">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79855-8193-4AD4-88E6-440C870FE5CE}" type="slidenum">
              <a:rPr lang="en-US" smtClean="0"/>
              <a:pPr/>
              <a:t>‹#›</a:t>
            </a:fld>
            <a:endParaRPr lang="en-US"/>
          </a:p>
        </p:txBody>
      </p:sp>
    </p:spTree>
    <p:extLst>
      <p:ext uri="{BB962C8B-B14F-4D97-AF65-F5344CB8AC3E}">
        <p14:creationId xmlns:p14="http://schemas.microsoft.com/office/powerpoint/2010/main" val="3128970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EBB4F-1E7E-4359-8BD0-6030ACF79A13}" type="datetime1">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79855-8193-4AD4-88E6-440C870FE5CE}" type="slidenum">
              <a:rPr lang="en-US" smtClean="0"/>
              <a:pPr/>
              <a:t>‹#›</a:t>
            </a:fld>
            <a:endParaRPr lang="en-US"/>
          </a:p>
        </p:txBody>
      </p:sp>
    </p:spTree>
    <p:extLst>
      <p:ext uri="{BB962C8B-B14F-4D97-AF65-F5344CB8AC3E}">
        <p14:creationId xmlns:p14="http://schemas.microsoft.com/office/powerpoint/2010/main" val="14268547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AC2D7-244B-4267-9B75-E22ECA18CC57}" type="datetime1">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79855-8193-4AD4-88E6-440C870FE5CE}" type="slidenum">
              <a:rPr lang="en-US" smtClean="0"/>
              <a:pPr/>
              <a:t>‹#›</a:t>
            </a:fld>
            <a:endParaRPr lang="en-US"/>
          </a:p>
        </p:txBody>
      </p:sp>
    </p:spTree>
    <p:extLst>
      <p:ext uri="{BB962C8B-B14F-4D97-AF65-F5344CB8AC3E}">
        <p14:creationId xmlns:p14="http://schemas.microsoft.com/office/powerpoint/2010/main" val="57799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DFA392-D052-40F3-B30D-FDAC598A596A}" type="datetime1">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779855-8193-4AD4-88E6-440C870FE5CE}" type="slidenum">
              <a:rPr lang="en-US" smtClean="0"/>
              <a:pPr/>
              <a:t>‹#›</a:t>
            </a:fld>
            <a:endParaRPr lang="en-US"/>
          </a:p>
        </p:txBody>
      </p:sp>
    </p:spTree>
    <p:extLst>
      <p:ext uri="{BB962C8B-B14F-4D97-AF65-F5344CB8AC3E}">
        <p14:creationId xmlns:p14="http://schemas.microsoft.com/office/powerpoint/2010/main" val="258738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9343"/>
            <a:ext cx="8763000" cy="553998"/>
          </a:xfrm>
        </p:spPr>
        <p:txBody>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72978-925C-4F87-BC56-938598A4674A}" type="datetime1">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779855-8193-4AD4-88E6-440C870FE5CE}" type="slidenum">
              <a:rPr lang="en-US" smtClean="0"/>
              <a:pPr/>
              <a:t>‹#›</a:t>
            </a:fld>
            <a:endParaRPr lang="en-US"/>
          </a:p>
        </p:txBody>
      </p:sp>
    </p:spTree>
    <p:extLst>
      <p:ext uri="{BB962C8B-B14F-4D97-AF65-F5344CB8AC3E}">
        <p14:creationId xmlns:p14="http://schemas.microsoft.com/office/powerpoint/2010/main" val="18583663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AA6C6-1E71-4582-AD24-66BBE5B4FEB7}" type="datetime1">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79855-8193-4AD4-88E6-440C870FE5CE}" type="slidenum">
              <a:rPr lang="en-US" smtClean="0"/>
              <a:pPr/>
              <a:t>‹#›</a:t>
            </a:fld>
            <a:endParaRPr lang="en-US"/>
          </a:p>
        </p:txBody>
      </p:sp>
    </p:spTree>
    <p:extLst>
      <p:ext uri="{BB962C8B-B14F-4D97-AF65-F5344CB8AC3E}">
        <p14:creationId xmlns:p14="http://schemas.microsoft.com/office/powerpoint/2010/main" val="228305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AA384-C268-4F06-B269-14100E9892A9}" type="datetime1">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79855-8193-4AD4-88E6-440C870FE5CE}" type="slidenum">
              <a:rPr lang="en-US" smtClean="0"/>
              <a:pPr/>
              <a:t>‹#›</a:t>
            </a:fld>
            <a:endParaRPr lang="en-US"/>
          </a:p>
        </p:txBody>
      </p:sp>
    </p:spTree>
    <p:extLst>
      <p:ext uri="{BB962C8B-B14F-4D97-AF65-F5344CB8AC3E}">
        <p14:creationId xmlns:p14="http://schemas.microsoft.com/office/powerpoint/2010/main" val="22641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EB480-5471-49B9-9E34-E172C42E0323}" type="datetime1">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79855-8193-4AD4-88E6-440C870FE5CE}" type="slidenum">
              <a:rPr lang="en-US" smtClean="0"/>
              <a:pPr/>
              <a:t>‹#›</a:t>
            </a:fld>
            <a:endParaRPr lang="en-US"/>
          </a:p>
        </p:txBody>
      </p:sp>
    </p:spTree>
    <p:extLst>
      <p:ext uri="{BB962C8B-B14F-4D97-AF65-F5344CB8AC3E}">
        <p14:creationId xmlns:p14="http://schemas.microsoft.com/office/powerpoint/2010/main" val="320901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4"/>
            </p:custDataLst>
            <p:extLst>
              <p:ext uri="{D42A27DB-BD31-4B8C-83A1-F6EECF244321}">
                <p14:modId xmlns:p14="http://schemas.microsoft.com/office/powerpoint/2010/main" val="10072461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21"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28600" y="198566"/>
            <a:ext cx="8763000" cy="615553"/>
          </a:xfrm>
          <a:prstGeom prst="rect">
            <a:avLst/>
          </a:prstGeom>
        </p:spPr>
        <p:txBody>
          <a:bodyPr vert="horz" lIns="0" tIns="0" rIns="0" bIns="0" rtlCol="0" anchor="ctr">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600200"/>
            <a:ext cx="87630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A6769-BC70-4E00-80F2-7E8F7537EB66}" type="datetime1">
              <a:rPr lang="en-US" smtClean="0"/>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79855-8193-4AD4-88E6-440C870FE5CE}" type="slidenum">
              <a:rPr lang="en-US" smtClean="0"/>
              <a:pPr/>
              <a:t>‹#›</a:t>
            </a:fld>
            <a:endParaRPr lang="en-US"/>
          </a:p>
        </p:txBody>
      </p:sp>
    </p:spTree>
    <p:extLst>
      <p:ext uri="{BB962C8B-B14F-4D97-AF65-F5344CB8AC3E}">
        <p14:creationId xmlns:p14="http://schemas.microsoft.com/office/powerpoint/2010/main" val="492210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file:///C:\Icon%20gallery\Map\world.emf" TargetMode="Externa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9.jpe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8.emf"/><Relationship Id="rId5" Type="http://schemas.openxmlformats.org/officeDocument/2006/relationships/oleObject" Target="../embeddings/oleObject18.bin"/><Relationship Id="rId4"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0.jpeg"/><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8.emf"/><Relationship Id="rId5" Type="http://schemas.openxmlformats.org/officeDocument/2006/relationships/oleObject" Target="../embeddings/oleObject27.bin"/><Relationship Id="rId4"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1.jpeg"/><Relationship Id="rId5" Type="http://schemas.openxmlformats.org/officeDocument/2006/relationships/image" Target="../media/image8.emf"/><Relationship Id="rId4" Type="http://schemas.openxmlformats.org/officeDocument/2006/relationships/oleObject" Target="../embeddings/oleObject29.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4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7.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notesSlide" Target="../notesSlides/notesSlide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1.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7.jpe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449041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a:xfrm>
            <a:off x="0" y="0"/>
            <a:ext cx="9144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p:txBody>
          <a:bodyPr/>
          <a:lstStyle/>
          <a:p>
            <a:fld id="{C50CF8DF-2180-4200-9CB9-822E4CF74999}" type="slidenum">
              <a:rPr lang="en-IN" smtClean="0"/>
              <a:t>0</a:t>
            </a:fld>
            <a:endParaRPr lang="en-IN" dirty="0"/>
          </a:p>
        </p:txBody>
      </p:sp>
      <p:sp>
        <p:nvSpPr>
          <p:cNvPr id="53" name="Rectangle 52"/>
          <p:cNvSpPr/>
          <p:nvPr/>
        </p:nvSpPr>
        <p:spPr>
          <a:xfrm>
            <a:off x="0" y="3086100"/>
            <a:ext cx="9144000" cy="3771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107504" y="3267645"/>
            <a:ext cx="7160840" cy="1752600"/>
          </a:xfrm>
        </p:spPr>
        <p:txBody>
          <a:bodyPr>
            <a:normAutofit/>
          </a:bodyPr>
          <a:lstStyle/>
          <a:p>
            <a:pPr algn="l"/>
            <a:r>
              <a:rPr lang="en-US" b="1" dirty="0" smtClean="0">
                <a:solidFill>
                  <a:schemeClr val="tx2"/>
                </a:solidFill>
              </a:rPr>
              <a:t>Porus Kaka</a:t>
            </a:r>
            <a:r>
              <a:rPr lang="en-US" dirty="0" smtClean="0">
                <a:solidFill>
                  <a:schemeClr val="tx2"/>
                </a:solidFill>
              </a:rPr>
              <a:t/>
            </a:r>
            <a:br>
              <a:rPr lang="en-US" dirty="0" smtClean="0">
                <a:solidFill>
                  <a:schemeClr val="tx2"/>
                </a:solidFill>
              </a:rPr>
            </a:br>
            <a:r>
              <a:rPr lang="en-US" dirty="0" smtClean="0">
                <a:solidFill>
                  <a:schemeClr val="tx2"/>
                </a:solidFill>
              </a:rPr>
              <a:t>Senior </a:t>
            </a:r>
            <a:r>
              <a:rPr lang="en-US" dirty="0">
                <a:solidFill>
                  <a:schemeClr val="tx2"/>
                </a:solidFill>
              </a:rPr>
              <a:t>Advocate and President, International Fiscal Association </a:t>
            </a:r>
          </a:p>
          <a:p>
            <a:pPr algn="l"/>
            <a:endParaRPr lang="en-IN" dirty="0">
              <a:solidFill>
                <a:schemeClr val="tx2"/>
              </a:solidFill>
            </a:endParaRPr>
          </a:p>
        </p:txBody>
      </p:sp>
      <p:sp>
        <p:nvSpPr>
          <p:cNvPr id="65" name="!RnmA-00778"/>
          <p:cNvSpPr/>
          <p:nvPr/>
        </p:nvSpPr>
        <p:spPr>
          <a:xfrm flipH="1" flipV="1">
            <a:off x="1" y="0"/>
            <a:ext cx="5835699" cy="361950"/>
          </a:xfrm>
          <a:custGeom>
            <a:avLst/>
            <a:gdLst/>
            <a:ahLst/>
            <a:cxnLst/>
            <a:rect l="l" t="t" r="r" b="b"/>
            <a:pathLst>
              <a:path w="5835699" h="361950">
                <a:moveTo>
                  <a:pt x="5835699" y="361950"/>
                </a:moveTo>
                <a:lnTo>
                  <a:pt x="0" y="361950"/>
                </a:lnTo>
                <a:cubicBezTo>
                  <a:pt x="628633" y="261635"/>
                  <a:pt x="1247500" y="140562"/>
                  <a:pt x="1855432" y="0"/>
                </a:cubicBezTo>
                <a:lnTo>
                  <a:pt x="5835699"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nmA-00778"/>
          <p:cNvSpPr/>
          <p:nvPr/>
        </p:nvSpPr>
        <p:spPr>
          <a:xfrm>
            <a:off x="0" y="6067425"/>
            <a:ext cx="9144000" cy="723900"/>
          </a:xfrm>
          <a:custGeom>
            <a:avLst/>
            <a:gdLst/>
            <a:ahLst/>
            <a:cxnLst/>
            <a:rect l="l" t="t" r="r" b="b"/>
            <a:pathLst>
              <a:path w="9144000" h="723900">
                <a:moveTo>
                  <a:pt x="5163733" y="0"/>
                </a:moveTo>
                <a:lnTo>
                  <a:pt x="9144000" y="0"/>
                </a:lnTo>
                <a:lnTo>
                  <a:pt x="9144000" y="723900"/>
                </a:lnTo>
                <a:lnTo>
                  <a:pt x="0" y="723900"/>
                </a:lnTo>
                <a:lnTo>
                  <a:pt x="0" y="695372"/>
                </a:lnTo>
                <a:cubicBezTo>
                  <a:pt x="1785409" y="619136"/>
                  <a:pt x="3514793" y="381256"/>
                  <a:pt x="51637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nmA-00778"/>
          <p:cNvSpPr/>
          <p:nvPr/>
        </p:nvSpPr>
        <p:spPr>
          <a:xfrm>
            <a:off x="0" y="6134100"/>
            <a:ext cx="9144000" cy="723900"/>
          </a:xfrm>
          <a:custGeom>
            <a:avLst/>
            <a:gdLst/>
            <a:ahLst/>
            <a:cxnLst/>
            <a:rect l="l" t="t" r="r" b="b"/>
            <a:pathLst>
              <a:path w="9144000" h="723900">
                <a:moveTo>
                  <a:pt x="5163733" y="0"/>
                </a:moveTo>
                <a:lnTo>
                  <a:pt x="9144000" y="0"/>
                </a:lnTo>
                <a:lnTo>
                  <a:pt x="9144000" y="723900"/>
                </a:lnTo>
                <a:lnTo>
                  <a:pt x="0" y="723900"/>
                </a:lnTo>
                <a:lnTo>
                  <a:pt x="0" y="695372"/>
                </a:lnTo>
                <a:cubicBezTo>
                  <a:pt x="1785409" y="619136"/>
                  <a:pt x="3514793" y="381256"/>
                  <a:pt x="51637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0" y="1057275"/>
            <a:ext cx="9144000" cy="2145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nmA-00778"/>
          <p:cNvSpPr/>
          <p:nvPr/>
        </p:nvSpPr>
        <p:spPr>
          <a:xfrm>
            <a:off x="0" y="1114425"/>
            <a:ext cx="9144000" cy="20316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Subtitle 2"/>
          <p:cNvSpPr txBox="1">
            <a:spLocks/>
          </p:cNvSpPr>
          <p:nvPr/>
        </p:nvSpPr>
        <p:spPr>
          <a:xfrm>
            <a:off x="107504" y="4801243"/>
            <a:ext cx="5529267" cy="584775"/>
          </a:xfrm>
          <a:prstGeom prst="rect">
            <a:avLst/>
          </a:prstGeom>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IN" b="1" dirty="0">
                <a:solidFill>
                  <a:schemeClr val="tx2"/>
                </a:solidFill>
              </a:rPr>
              <a:t>January </a:t>
            </a:r>
            <a:r>
              <a:rPr lang="en-IN" b="1" dirty="0" smtClean="0">
                <a:solidFill>
                  <a:schemeClr val="tx2"/>
                </a:solidFill>
              </a:rPr>
              <a:t>16, </a:t>
            </a:r>
            <a:r>
              <a:rPr lang="en-IN" b="1" dirty="0">
                <a:solidFill>
                  <a:schemeClr val="tx2"/>
                </a:solidFill>
              </a:rPr>
              <a:t>2016</a:t>
            </a:r>
          </a:p>
        </p:txBody>
      </p:sp>
      <p:sp>
        <p:nvSpPr>
          <p:cNvPr id="12" name="Oval 7"/>
          <p:cNvSpPr>
            <a:spLocks noChangeArrowheads="1"/>
          </p:cNvSpPr>
          <p:nvPr/>
        </p:nvSpPr>
        <p:spPr bwMode="auto">
          <a:xfrm>
            <a:off x="7415213" y="4064000"/>
            <a:ext cx="690563" cy="366713"/>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p:cNvSpPr>
          <p:nvPr/>
        </p:nvSpPr>
        <p:spPr bwMode="auto">
          <a:xfrm>
            <a:off x="7381875" y="4327525"/>
            <a:ext cx="758825" cy="317500"/>
          </a:xfrm>
          <a:custGeom>
            <a:avLst/>
            <a:gdLst>
              <a:gd name="T0" fmla="*/ 55 w 110"/>
              <a:gd name="T1" fmla="*/ 24 h 46"/>
              <a:gd name="T2" fmla="*/ 0 w 110"/>
              <a:gd name="T3" fmla="*/ 0 h 46"/>
              <a:gd name="T4" fmla="*/ 0 w 110"/>
              <a:gd name="T5" fmla="*/ 22 h 46"/>
              <a:gd name="T6" fmla="*/ 55 w 110"/>
              <a:gd name="T7" fmla="*/ 46 h 46"/>
              <a:gd name="T8" fmla="*/ 110 w 110"/>
              <a:gd name="T9" fmla="*/ 22 h 46"/>
              <a:gd name="T10" fmla="*/ 110 w 110"/>
              <a:gd name="T11" fmla="*/ 0 h 46"/>
              <a:gd name="T12" fmla="*/ 55 w 110"/>
              <a:gd name="T13" fmla="*/ 24 h 46"/>
            </a:gdLst>
            <a:ahLst/>
            <a:cxnLst>
              <a:cxn ang="0">
                <a:pos x="T0" y="T1"/>
              </a:cxn>
              <a:cxn ang="0">
                <a:pos x="T2" y="T3"/>
              </a:cxn>
              <a:cxn ang="0">
                <a:pos x="T4" y="T5"/>
              </a:cxn>
              <a:cxn ang="0">
                <a:pos x="T6" y="T7"/>
              </a:cxn>
              <a:cxn ang="0">
                <a:pos x="T8" y="T9"/>
              </a:cxn>
              <a:cxn ang="0">
                <a:pos x="T10" y="T11"/>
              </a:cxn>
              <a:cxn ang="0">
                <a:pos x="T12" y="T13"/>
              </a:cxn>
            </a:cxnLst>
            <a:rect l="0" t="0" r="r" b="b"/>
            <a:pathLst>
              <a:path w="110" h="46">
                <a:moveTo>
                  <a:pt x="55" y="24"/>
                </a:moveTo>
                <a:cubicBezTo>
                  <a:pt x="28" y="24"/>
                  <a:pt x="5" y="14"/>
                  <a:pt x="0" y="0"/>
                </a:cubicBezTo>
                <a:cubicBezTo>
                  <a:pt x="0" y="22"/>
                  <a:pt x="0" y="22"/>
                  <a:pt x="0" y="22"/>
                </a:cubicBezTo>
                <a:cubicBezTo>
                  <a:pt x="5" y="36"/>
                  <a:pt x="28" y="46"/>
                  <a:pt x="55" y="46"/>
                </a:cubicBezTo>
                <a:cubicBezTo>
                  <a:pt x="82" y="46"/>
                  <a:pt x="105" y="36"/>
                  <a:pt x="110" y="22"/>
                </a:cubicBezTo>
                <a:cubicBezTo>
                  <a:pt x="110" y="0"/>
                  <a:pt x="110" y="0"/>
                  <a:pt x="110" y="0"/>
                </a:cubicBezTo>
                <a:cubicBezTo>
                  <a:pt x="105" y="14"/>
                  <a:pt x="82" y="24"/>
                  <a:pt x="55" y="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p:nvSpPr>
        <p:spPr bwMode="auto">
          <a:xfrm>
            <a:off x="7381875" y="4562475"/>
            <a:ext cx="758825" cy="309563"/>
          </a:xfrm>
          <a:custGeom>
            <a:avLst/>
            <a:gdLst>
              <a:gd name="T0" fmla="*/ 55 w 110"/>
              <a:gd name="T1" fmla="*/ 24 h 45"/>
              <a:gd name="T2" fmla="*/ 0 w 110"/>
              <a:gd name="T3" fmla="*/ 0 h 45"/>
              <a:gd name="T4" fmla="*/ 0 w 110"/>
              <a:gd name="T5" fmla="*/ 22 h 45"/>
              <a:gd name="T6" fmla="*/ 55 w 110"/>
              <a:gd name="T7" fmla="*/ 45 h 45"/>
              <a:gd name="T8" fmla="*/ 110 w 110"/>
              <a:gd name="T9" fmla="*/ 22 h 45"/>
              <a:gd name="T10" fmla="*/ 110 w 110"/>
              <a:gd name="T11" fmla="*/ 0 h 45"/>
              <a:gd name="T12" fmla="*/ 55 w 110"/>
              <a:gd name="T13" fmla="*/ 24 h 45"/>
            </a:gdLst>
            <a:ahLst/>
            <a:cxnLst>
              <a:cxn ang="0">
                <a:pos x="T0" y="T1"/>
              </a:cxn>
              <a:cxn ang="0">
                <a:pos x="T2" y="T3"/>
              </a:cxn>
              <a:cxn ang="0">
                <a:pos x="T4" y="T5"/>
              </a:cxn>
              <a:cxn ang="0">
                <a:pos x="T6" y="T7"/>
              </a:cxn>
              <a:cxn ang="0">
                <a:pos x="T8" y="T9"/>
              </a:cxn>
              <a:cxn ang="0">
                <a:pos x="T10" y="T11"/>
              </a:cxn>
              <a:cxn ang="0">
                <a:pos x="T12" y="T13"/>
              </a:cxn>
            </a:cxnLst>
            <a:rect l="0" t="0" r="r" b="b"/>
            <a:pathLst>
              <a:path w="110" h="45">
                <a:moveTo>
                  <a:pt x="55" y="24"/>
                </a:moveTo>
                <a:cubicBezTo>
                  <a:pt x="28" y="24"/>
                  <a:pt x="5" y="14"/>
                  <a:pt x="0" y="0"/>
                </a:cubicBezTo>
                <a:cubicBezTo>
                  <a:pt x="0" y="22"/>
                  <a:pt x="0" y="22"/>
                  <a:pt x="0" y="22"/>
                </a:cubicBezTo>
                <a:cubicBezTo>
                  <a:pt x="5" y="35"/>
                  <a:pt x="28" y="45"/>
                  <a:pt x="55" y="45"/>
                </a:cubicBezTo>
                <a:cubicBezTo>
                  <a:pt x="82" y="45"/>
                  <a:pt x="105" y="35"/>
                  <a:pt x="110" y="22"/>
                </a:cubicBezTo>
                <a:cubicBezTo>
                  <a:pt x="110" y="0"/>
                  <a:pt x="110" y="0"/>
                  <a:pt x="110" y="0"/>
                </a:cubicBezTo>
                <a:cubicBezTo>
                  <a:pt x="105" y="14"/>
                  <a:pt x="82" y="24"/>
                  <a:pt x="55" y="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p:nvSpPr>
        <p:spPr bwMode="auto">
          <a:xfrm>
            <a:off x="7381875" y="4789488"/>
            <a:ext cx="758825" cy="317500"/>
          </a:xfrm>
          <a:custGeom>
            <a:avLst/>
            <a:gdLst>
              <a:gd name="T0" fmla="*/ 55 w 110"/>
              <a:gd name="T1" fmla="*/ 24 h 46"/>
              <a:gd name="T2" fmla="*/ 0 w 110"/>
              <a:gd name="T3" fmla="*/ 0 h 46"/>
              <a:gd name="T4" fmla="*/ 0 w 110"/>
              <a:gd name="T5" fmla="*/ 22 h 46"/>
              <a:gd name="T6" fmla="*/ 55 w 110"/>
              <a:gd name="T7" fmla="*/ 46 h 46"/>
              <a:gd name="T8" fmla="*/ 110 w 110"/>
              <a:gd name="T9" fmla="*/ 22 h 46"/>
              <a:gd name="T10" fmla="*/ 110 w 110"/>
              <a:gd name="T11" fmla="*/ 0 h 46"/>
              <a:gd name="T12" fmla="*/ 55 w 110"/>
              <a:gd name="T13" fmla="*/ 24 h 46"/>
            </a:gdLst>
            <a:ahLst/>
            <a:cxnLst>
              <a:cxn ang="0">
                <a:pos x="T0" y="T1"/>
              </a:cxn>
              <a:cxn ang="0">
                <a:pos x="T2" y="T3"/>
              </a:cxn>
              <a:cxn ang="0">
                <a:pos x="T4" y="T5"/>
              </a:cxn>
              <a:cxn ang="0">
                <a:pos x="T6" y="T7"/>
              </a:cxn>
              <a:cxn ang="0">
                <a:pos x="T8" y="T9"/>
              </a:cxn>
              <a:cxn ang="0">
                <a:pos x="T10" y="T11"/>
              </a:cxn>
              <a:cxn ang="0">
                <a:pos x="T12" y="T13"/>
              </a:cxn>
            </a:cxnLst>
            <a:rect l="0" t="0" r="r" b="b"/>
            <a:pathLst>
              <a:path w="110" h="46">
                <a:moveTo>
                  <a:pt x="55" y="24"/>
                </a:moveTo>
                <a:cubicBezTo>
                  <a:pt x="28" y="24"/>
                  <a:pt x="5" y="14"/>
                  <a:pt x="0" y="0"/>
                </a:cubicBezTo>
                <a:cubicBezTo>
                  <a:pt x="0" y="22"/>
                  <a:pt x="0" y="22"/>
                  <a:pt x="0" y="22"/>
                </a:cubicBezTo>
                <a:cubicBezTo>
                  <a:pt x="5" y="36"/>
                  <a:pt x="28" y="46"/>
                  <a:pt x="55" y="46"/>
                </a:cubicBezTo>
                <a:cubicBezTo>
                  <a:pt x="82" y="46"/>
                  <a:pt x="105" y="36"/>
                  <a:pt x="110" y="22"/>
                </a:cubicBezTo>
                <a:cubicBezTo>
                  <a:pt x="110" y="0"/>
                  <a:pt x="110" y="0"/>
                  <a:pt x="110" y="0"/>
                </a:cubicBezTo>
                <a:cubicBezTo>
                  <a:pt x="105" y="14"/>
                  <a:pt x="82" y="24"/>
                  <a:pt x="55" y="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p:nvSpPr>
        <p:spPr bwMode="auto">
          <a:xfrm>
            <a:off x="7381875" y="5024438"/>
            <a:ext cx="758825" cy="311150"/>
          </a:xfrm>
          <a:custGeom>
            <a:avLst/>
            <a:gdLst>
              <a:gd name="T0" fmla="*/ 55 w 110"/>
              <a:gd name="T1" fmla="*/ 24 h 45"/>
              <a:gd name="T2" fmla="*/ 0 w 110"/>
              <a:gd name="T3" fmla="*/ 0 h 45"/>
              <a:gd name="T4" fmla="*/ 0 w 110"/>
              <a:gd name="T5" fmla="*/ 21 h 45"/>
              <a:gd name="T6" fmla="*/ 55 w 110"/>
              <a:gd name="T7" fmla="*/ 45 h 45"/>
              <a:gd name="T8" fmla="*/ 110 w 110"/>
              <a:gd name="T9" fmla="*/ 21 h 45"/>
              <a:gd name="T10" fmla="*/ 110 w 110"/>
              <a:gd name="T11" fmla="*/ 0 h 45"/>
              <a:gd name="T12" fmla="*/ 55 w 110"/>
              <a:gd name="T13" fmla="*/ 24 h 45"/>
            </a:gdLst>
            <a:ahLst/>
            <a:cxnLst>
              <a:cxn ang="0">
                <a:pos x="T0" y="T1"/>
              </a:cxn>
              <a:cxn ang="0">
                <a:pos x="T2" y="T3"/>
              </a:cxn>
              <a:cxn ang="0">
                <a:pos x="T4" y="T5"/>
              </a:cxn>
              <a:cxn ang="0">
                <a:pos x="T6" y="T7"/>
              </a:cxn>
              <a:cxn ang="0">
                <a:pos x="T8" y="T9"/>
              </a:cxn>
              <a:cxn ang="0">
                <a:pos x="T10" y="T11"/>
              </a:cxn>
              <a:cxn ang="0">
                <a:pos x="T12" y="T13"/>
              </a:cxn>
            </a:cxnLst>
            <a:rect l="0" t="0" r="r" b="b"/>
            <a:pathLst>
              <a:path w="110" h="45">
                <a:moveTo>
                  <a:pt x="55" y="24"/>
                </a:moveTo>
                <a:cubicBezTo>
                  <a:pt x="28" y="24"/>
                  <a:pt x="5" y="14"/>
                  <a:pt x="0" y="0"/>
                </a:cubicBezTo>
                <a:cubicBezTo>
                  <a:pt x="0" y="21"/>
                  <a:pt x="0" y="21"/>
                  <a:pt x="0" y="21"/>
                </a:cubicBezTo>
                <a:cubicBezTo>
                  <a:pt x="5" y="35"/>
                  <a:pt x="28" y="45"/>
                  <a:pt x="55" y="45"/>
                </a:cubicBezTo>
                <a:cubicBezTo>
                  <a:pt x="82" y="45"/>
                  <a:pt x="105" y="35"/>
                  <a:pt x="110" y="21"/>
                </a:cubicBezTo>
                <a:cubicBezTo>
                  <a:pt x="110" y="0"/>
                  <a:pt x="110" y="0"/>
                  <a:pt x="110" y="0"/>
                </a:cubicBezTo>
                <a:cubicBezTo>
                  <a:pt x="105" y="14"/>
                  <a:pt x="82" y="24"/>
                  <a:pt x="55" y="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p:nvSpPr>
        <p:spPr bwMode="auto">
          <a:xfrm>
            <a:off x="7373938" y="5253038"/>
            <a:ext cx="758825" cy="317500"/>
          </a:xfrm>
          <a:custGeom>
            <a:avLst/>
            <a:gdLst>
              <a:gd name="T0" fmla="*/ 55 w 110"/>
              <a:gd name="T1" fmla="*/ 24 h 46"/>
              <a:gd name="T2" fmla="*/ 0 w 110"/>
              <a:gd name="T3" fmla="*/ 0 h 46"/>
              <a:gd name="T4" fmla="*/ 0 w 110"/>
              <a:gd name="T5" fmla="*/ 22 h 46"/>
              <a:gd name="T6" fmla="*/ 55 w 110"/>
              <a:gd name="T7" fmla="*/ 46 h 46"/>
              <a:gd name="T8" fmla="*/ 110 w 110"/>
              <a:gd name="T9" fmla="*/ 22 h 46"/>
              <a:gd name="T10" fmla="*/ 110 w 110"/>
              <a:gd name="T11" fmla="*/ 0 h 46"/>
              <a:gd name="T12" fmla="*/ 55 w 110"/>
              <a:gd name="T13" fmla="*/ 24 h 46"/>
            </a:gdLst>
            <a:ahLst/>
            <a:cxnLst>
              <a:cxn ang="0">
                <a:pos x="T0" y="T1"/>
              </a:cxn>
              <a:cxn ang="0">
                <a:pos x="T2" y="T3"/>
              </a:cxn>
              <a:cxn ang="0">
                <a:pos x="T4" y="T5"/>
              </a:cxn>
              <a:cxn ang="0">
                <a:pos x="T6" y="T7"/>
              </a:cxn>
              <a:cxn ang="0">
                <a:pos x="T8" y="T9"/>
              </a:cxn>
              <a:cxn ang="0">
                <a:pos x="T10" y="T11"/>
              </a:cxn>
              <a:cxn ang="0">
                <a:pos x="T12" y="T13"/>
              </a:cxn>
            </a:cxnLst>
            <a:rect l="0" t="0" r="r" b="b"/>
            <a:pathLst>
              <a:path w="110" h="46">
                <a:moveTo>
                  <a:pt x="55" y="24"/>
                </a:moveTo>
                <a:cubicBezTo>
                  <a:pt x="28" y="24"/>
                  <a:pt x="5" y="14"/>
                  <a:pt x="0" y="0"/>
                </a:cubicBezTo>
                <a:cubicBezTo>
                  <a:pt x="0" y="22"/>
                  <a:pt x="0" y="22"/>
                  <a:pt x="0" y="22"/>
                </a:cubicBezTo>
                <a:cubicBezTo>
                  <a:pt x="5" y="36"/>
                  <a:pt x="28" y="46"/>
                  <a:pt x="55" y="46"/>
                </a:cubicBezTo>
                <a:cubicBezTo>
                  <a:pt x="83" y="46"/>
                  <a:pt x="105" y="36"/>
                  <a:pt x="110" y="22"/>
                </a:cubicBezTo>
                <a:cubicBezTo>
                  <a:pt x="110" y="0"/>
                  <a:pt x="110" y="0"/>
                  <a:pt x="110" y="0"/>
                </a:cubicBezTo>
                <a:cubicBezTo>
                  <a:pt x="105" y="14"/>
                  <a:pt x="83" y="24"/>
                  <a:pt x="55" y="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Oval 13"/>
          <p:cNvSpPr>
            <a:spLocks noChangeArrowheads="1"/>
          </p:cNvSpPr>
          <p:nvPr/>
        </p:nvSpPr>
        <p:spPr bwMode="auto">
          <a:xfrm>
            <a:off x="8229600" y="4548188"/>
            <a:ext cx="688975" cy="373063"/>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p:nvSpPr>
        <p:spPr bwMode="auto">
          <a:xfrm>
            <a:off x="8194675" y="4818063"/>
            <a:ext cx="758825" cy="309563"/>
          </a:xfrm>
          <a:custGeom>
            <a:avLst/>
            <a:gdLst>
              <a:gd name="T0" fmla="*/ 55 w 110"/>
              <a:gd name="T1" fmla="*/ 24 h 45"/>
              <a:gd name="T2" fmla="*/ 0 w 110"/>
              <a:gd name="T3" fmla="*/ 0 h 45"/>
              <a:gd name="T4" fmla="*/ 0 w 110"/>
              <a:gd name="T5" fmla="*/ 21 h 45"/>
              <a:gd name="T6" fmla="*/ 55 w 110"/>
              <a:gd name="T7" fmla="*/ 45 h 45"/>
              <a:gd name="T8" fmla="*/ 110 w 110"/>
              <a:gd name="T9" fmla="*/ 21 h 45"/>
              <a:gd name="T10" fmla="*/ 110 w 110"/>
              <a:gd name="T11" fmla="*/ 0 h 45"/>
              <a:gd name="T12" fmla="*/ 55 w 110"/>
              <a:gd name="T13" fmla="*/ 24 h 45"/>
            </a:gdLst>
            <a:ahLst/>
            <a:cxnLst>
              <a:cxn ang="0">
                <a:pos x="T0" y="T1"/>
              </a:cxn>
              <a:cxn ang="0">
                <a:pos x="T2" y="T3"/>
              </a:cxn>
              <a:cxn ang="0">
                <a:pos x="T4" y="T5"/>
              </a:cxn>
              <a:cxn ang="0">
                <a:pos x="T6" y="T7"/>
              </a:cxn>
              <a:cxn ang="0">
                <a:pos x="T8" y="T9"/>
              </a:cxn>
              <a:cxn ang="0">
                <a:pos x="T10" y="T11"/>
              </a:cxn>
              <a:cxn ang="0">
                <a:pos x="T12" y="T13"/>
              </a:cxn>
            </a:cxnLst>
            <a:rect l="0" t="0" r="r" b="b"/>
            <a:pathLst>
              <a:path w="110" h="45">
                <a:moveTo>
                  <a:pt x="55" y="24"/>
                </a:moveTo>
                <a:cubicBezTo>
                  <a:pt x="28" y="24"/>
                  <a:pt x="5" y="13"/>
                  <a:pt x="0" y="0"/>
                </a:cubicBezTo>
                <a:cubicBezTo>
                  <a:pt x="0" y="21"/>
                  <a:pt x="0" y="21"/>
                  <a:pt x="0" y="21"/>
                </a:cubicBezTo>
                <a:cubicBezTo>
                  <a:pt x="5" y="35"/>
                  <a:pt x="28" y="45"/>
                  <a:pt x="55" y="45"/>
                </a:cubicBezTo>
                <a:cubicBezTo>
                  <a:pt x="82" y="45"/>
                  <a:pt x="105" y="35"/>
                  <a:pt x="110" y="21"/>
                </a:cubicBezTo>
                <a:cubicBezTo>
                  <a:pt x="110" y="0"/>
                  <a:pt x="110" y="0"/>
                  <a:pt x="110" y="0"/>
                </a:cubicBezTo>
                <a:cubicBezTo>
                  <a:pt x="105" y="13"/>
                  <a:pt x="82" y="24"/>
                  <a:pt x="55" y="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p:nvSpPr>
        <p:spPr bwMode="auto">
          <a:xfrm>
            <a:off x="8194675" y="5045075"/>
            <a:ext cx="758825" cy="317500"/>
          </a:xfrm>
          <a:custGeom>
            <a:avLst/>
            <a:gdLst>
              <a:gd name="T0" fmla="*/ 55 w 110"/>
              <a:gd name="T1" fmla="*/ 24 h 46"/>
              <a:gd name="T2" fmla="*/ 0 w 110"/>
              <a:gd name="T3" fmla="*/ 0 h 46"/>
              <a:gd name="T4" fmla="*/ 0 w 110"/>
              <a:gd name="T5" fmla="*/ 22 h 46"/>
              <a:gd name="T6" fmla="*/ 55 w 110"/>
              <a:gd name="T7" fmla="*/ 46 h 46"/>
              <a:gd name="T8" fmla="*/ 110 w 110"/>
              <a:gd name="T9" fmla="*/ 22 h 46"/>
              <a:gd name="T10" fmla="*/ 110 w 110"/>
              <a:gd name="T11" fmla="*/ 0 h 46"/>
              <a:gd name="T12" fmla="*/ 55 w 110"/>
              <a:gd name="T13" fmla="*/ 24 h 46"/>
            </a:gdLst>
            <a:ahLst/>
            <a:cxnLst>
              <a:cxn ang="0">
                <a:pos x="T0" y="T1"/>
              </a:cxn>
              <a:cxn ang="0">
                <a:pos x="T2" y="T3"/>
              </a:cxn>
              <a:cxn ang="0">
                <a:pos x="T4" y="T5"/>
              </a:cxn>
              <a:cxn ang="0">
                <a:pos x="T6" y="T7"/>
              </a:cxn>
              <a:cxn ang="0">
                <a:pos x="T8" y="T9"/>
              </a:cxn>
              <a:cxn ang="0">
                <a:pos x="T10" y="T11"/>
              </a:cxn>
              <a:cxn ang="0">
                <a:pos x="T12" y="T13"/>
              </a:cxn>
            </a:cxnLst>
            <a:rect l="0" t="0" r="r" b="b"/>
            <a:pathLst>
              <a:path w="110" h="46">
                <a:moveTo>
                  <a:pt x="55" y="24"/>
                </a:moveTo>
                <a:cubicBezTo>
                  <a:pt x="28" y="24"/>
                  <a:pt x="5" y="14"/>
                  <a:pt x="0" y="0"/>
                </a:cubicBezTo>
                <a:cubicBezTo>
                  <a:pt x="0" y="22"/>
                  <a:pt x="0" y="22"/>
                  <a:pt x="0" y="22"/>
                </a:cubicBezTo>
                <a:cubicBezTo>
                  <a:pt x="5" y="35"/>
                  <a:pt x="28" y="46"/>
                  <a:pt x="55" y="46"/>
                </a:cubicBezTo>
                <a:cubicBezTo>
                  <a:pt x="82" y="46"/>
                  <a:pt x="105" y="35"/>
                  <a:pt x="110" y="22"/>
                </a:cubicBezTo>
                <a:cubicBezTo>
                  <a:pt x="110" y="0"/>
                  <a:pt x="110" y="0"/>
                  <a:pt x="110" y="0"/>
                </a:cubicBezTo>
                <a:cubicBezTo>
                  <a:pt x="105" y="14"/>
                  <a:pt x="82" y="24"/>
                  <a:pt x="55" y="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p:nvSpPr>
        <p:spPr bwMode="auto">
          <a:xfrm>
            <a:off x="8194675" y="5280025"/>
            <a:ext cx="758825" cy="311150"/>
          </a:xfrm>
          <a:custGeom>
            <a:avLst/>
            <a:gdLst>
              <a:gd name="T0" fmla="*/ 55 w 110"/>
              <a:gd name="T1" fmla="*/ 24 h 45"/>
              <a:gd name="T2" fmla="*/ 0 w 110"/>
              <a:gd name="T3" fmla="*/ 0 h 45"/>
              <a:gd name="T4" fmla="*/ 0 w 110"/>
              <a:gd name="T5" fmla="*/ 21 h 45"/>
              <a:gd name="T6" fmla="*/ 55 w 110"/>
              <a:gd name="T7" fmla="*/ 45 h 45"/>
              <a:gd name="T8" fmla="*/ 110 w 110"/>
              <a:gd name="T9" fmla="*/ 21 h 45"/>
              <a:gd name="T10" fmla="*/ 110 w 110"/>
              <a:gd name="T11" fmla="*/ 0 h 45"/>
              <a:gd name="T12" fmla="*/ 55 w 110"/>
              <a:gd name="T13" fmla="*/ 24 h 45"/>
            </a:gdLst>
            <a:ahLst/>
            <a:cxnLst>
              <a:cxn ang="0">
                <a:pos x="T0" y="T1"/>
              </a:cxn>
              <a:cxn ang="0">
                <a:pos x="T2" y="T3"/>
              </a:cxn>
              <a:cxn ang="0">
                <a:pos x="T4" y="T5"/>
              </a:cxn>
              <a:cxn ang="0">
                <a:pos x="T6" y="T7"/>
              </a:cxn>
              <a:cxn ang="0">
                <a:pos x="T8" y="T9"/>
              </a:cxn>
              <a:cxn ang="0">
                <a:pos x="T10" y="T11"/>
              </a:cxn>
              <a:cxn ang="0">
                <a:pos x="T12" y="T13"/>
              </a:cxn>
            </a:cxnLst>
            <a:rect l="0" t="0" r="r" b="b"/>
            <a:pathLst>
              <a:path w="110" h="45">
                <a:moveTo>
                  <a:pt x="55" y="24"/>
                </a:moveTo>
                <a:cubicBezTo>
                  <a:pt x="28" y="24"/>
                  <a:pt x="5" y="13"/>
                  <a:pt x="0" y="0"/>
                </a:cubicBezTo>
                <a:cubicBezTo>
                  <a:pt x="0" y="21"/>
                  <a:pt x="0" y="21"/>
                  <a:pt x="0" y="21"/>
                </a:cubicBezTo>
                <a:cubicBezTo>
                  <a:pt x="5" y="35"/>
                  <a:pt x="28" y="45"/>
                  <a:pt x="55" y="45"/>
                </a:cubicBezTo>
                <a:cubicBezTo>
                  <a:pt x="82" y="45"/>
                  <a:pt x="105" y="35"/>
                  <a:pt x="110" y="21"/>
                </a:cubicBezTo>
                <a:cubicBezTo>
                  <a:pt x="110" y="0"/>
                  <a:pt x="110" y="0"/>
                  <a:pt x="110" y="0"/>
                </a:cubicBezTo>
                <a:cubicBezTo>
                  <a:pt x="105" y="13"/>
                  <a:pt x="82" y="24"/>
                  <a:pt x="55" y="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13"/>
          <p:cNvSpPr>
            <a:spLocks/>
          </p:cNvSpPr>
          <p:nvPr/>
        </p:nvSpPr>
        <p:spPr bwMode="auto">
          <a:xfrm>
            <a:off x="8491543" y="4603750"/>
            <a:ext cx="172142" cy="263525"/>
          </a:xfrm>
          <a:custGeom>
            <a:avLst/>
            <a:gdLst>
              <a:gd name="T0" fmla="*/ 1 w 102"/>
              <a:gd name="T1" fmla="*/ 0 h 156"/>
              <a:gd name="T2" fmla="*/ 101 w 102"/>
              <a:gd name="T3" fmla="*/ 0 h 156"/>
              <a:gd name="T4" fmla="*/ 102 w 102"/>
              <a:gd name="T5" fmla="*/ 1 h 156"/>
              <a:gd name="T6" fmla="*/ 102 w 102"/>
              <a:gd name="T7" fmla="*/ 10 h 156"/>
              <a:gd name="T8" fmla="*/ 101 w 102"/>
              <a:gd name="T9" fmla="*/ 11 h 156"/>
              <a:gd name="T10" fmla="*/ 63 w 102"/>
              <a:gd name="T11" fmla="*/ 11 h 156"/>
              <a:gd name="T12" fmla="*/ 63 w 102"/>
              <a:gd name="T13" fmla="*/ 12 h 156"/>
              <a:gd name="T14" fmla="*/ 76 w 102"/>
              <a:gd name="T15" fmla="*/ 30 h 156"/>
              <a:gd name="T16" fmla="*/ 76 w 102"/>
              <a:gd name="T17" fmla="*/ 33 h 156"/>
              <a:gd name="T18" fmla="*/ 101 w 102"/>
              <a:gd name="T19" fmla="*/ 33 h 156"/>
              <a:gd name="T20" fmla="*/ 102 w 102"/>
              <a:gd name="T21" fmla="*/ 34 h 156"/>
              <a:gd name="T22" fmla="*/ 102 w 102"/>
              <a:gd name="T23" fmla="*/ 43 h 156"/>
              <a:gd name="T24" fmla="*/ 101 w 102"/>
              <a:gd name="T25" fmla="*/ 44 h 156"/>
              <a:gd name="T26" fmla="*/ 77 w 102"/>
              <a:gd name="T27" fmla="*/ 44 h 156"/>
              <a:gd name="T28" fmla="*/ 58 w 102"/>
              <a:gd name="T29" fmla="*/ 75 h 156"/>
              <a:gd name="T30" fmla="*/ 33 w 102"/>
              <a:gd name="T31" fmla="*/ 85 h 156"/>
              <a:gd name="T32" fmla="*/ 32 w 102"/>
              <a:gd name="T33" fmla="*/ 86 h 156"/>
              <a:gd name="T34" fmla="*/ 86 w 102"/>
              <a:gd name="T35" fmla="*/ 155 h 156"/>
              <a:gd name="T36" fmla="*/ 86 w 102"/>
              <a:gd name="T37" fmla="*/ 156 h 156"/>
              <a:gd name="T38" fmla="*/ 66 w 102"/>
              <a:gd name="T39" fmla="*/ 156 h 156"/>
              <a:gd name="T40" fmla="*/ 3 w 102"/>
              <a:gd name="T41" fmla="*/ 75 h 156"/>
              <a:gd name="T42" fmla="*/ 3 w 102"/>
              <a:gd name="T43" fmla="*/ 75 h 156"/>
              <a:gd name="T44" fmla="*/ 10 w 102"/>
              <a:gd name="T45" fmla="*/ 75 h 156"/>
              <a:gd name="T46" fmla="*/ 51 w 102"/>
              <a:gd name="T47" fmla="*/ 50 h 156"/>
              <a:gd name="T48" fmla="*/ 51 w 102"/>
              <a:gd name="T49" fmla="*/ 45 h 156"/>
              <a:gd name="T50" fmla="*/ 51 w 102"/>
              <a:gd name="T51" fmla="*/ 44 h 156"/>
              <a:gd name="T52" fmla="*/ 1 w 102"/>
              <a:gd name="T53" fmla="*/ 44 h 156"/>
              <a:gd name="T54" fmla="*/ 0 w 102"/>
              <a:gd name="T55" fmla="*/ 43 h 156"/>
              <a:gd name="T56" fmla="*/ 0 w 102"/>
              <a:gd name="T57" fmla="*/ 34 h 156"/>
              <a:gd name="T58" fmla="*/ 1 w 102"/>
              <a:gd name="T59" fmla="*/ 33 h 156"/>
              <a:gd name="T60" fmla="*/ 51 w 102"/>
              <a:gd name="T61" fmla="*/ 33 h 156"/>
              <a:gd name="T62" fmla="*/ 40 w 102"/>
              <a:gd name="T63" fmla="*/ 17 h 156"/>
              <a:gd name="T64" fmla="*/ 19 w 102"/>
              <a:gd name="T65" fmla="*/ 11 h 156"/>
              <a:gd name="T66" fmla="*/ 1 w 102"/>
              <a:gd name="T67" fmla="*/ 11 h 156"/>
              <a:gd name="T68" fmla="*/ 0 w 102"/>
              <a:gd name="T69" fmla="*/ 10 h 156"/>
              <a:gd name="T70" fmla="*/ 0 w 102"/>
              <a:gd name="T71" fmla="*/ 1 h 156"/>
              <a:gd name="T72" fmla="*/ 1 w 102"/>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56">
                <a:moveTo>
                  <a:pt x="1" y="0"/>
                </a:moveTo>
                <a:cubicBezTo>
                  <a:pt x="101" y="0"/>
                  <a:pt x="101" y="0"/>
                  <a:pt x="101" y="0"/>
                </a:cubicBezTo>
                <a:cubicBezTo>
                  <a:pt x="102" y="0"/>
                  <a:pt x="102" y="0"/>
                  <a:pt x="102" y="1"/>
                </a:cubicBezTo>
                <a:cubicBezTo>
                  <a:pt x="102" y="10"/>
                  <a:pt x="102" y="10"/>
                  <a:pt x="102" y="10"/>
                </a:cubicBezTo>
                <a:cubicBezTo>
                  <a:pt x="102" y="11"/>
                  <a:pt x="102" y="11"/>
                  <a:pt x="101" y="11"/>
                </a:cubicBezTo>
                <a:cubicBezTo>
                  <a:pt x="63" y="11"/>
                  <a:pt x="63" y="11"/>
                  <a:pt x="63" y="11"/>
                </a:cubicBezTo>
                <a:cubicBezTo>
                  <a:pt x="63" y="12"/>
                  <a:pt x="63" y="12"/>
                  <a:pt x="63" y="12"/>
                </a:cubicBezTo>
                <a:cubicBezTo>
                  <a:pt x="69" y="15"/>
                  <a:pt x="73" y="21"/>
                  <a:pt x="76" y="30"/>
                </a:cubicBezTo>
                <a:cubicBezTo>
                  <a:pt x="76" y="33"/>
                  <a:pt x="76" y="33"/>
                  <a:pt x="76" y="33"/>
                </a:cubicBezTo>
                <a:cubicBezTo>
                  <a:pt x="101" y="33"/>
                  <a:pt x="101" y="33"/>
                  <a:pt x="101" y="33"/>
                </a:cubicBezTo>
                <a:cubicBezTo>
                  <a:pt x="102" y="33"/>
                  <a:pt x="102" y="33"/>
                  <a:pt x="102" y="34"/>
                </a:cubicBezTo>
                <a:cubicBezTo>
                  <a:pt x="102" y="43"/>
                  <a:pt x="102" y="43"/>
                  <a:pt x="102" y="43"/>
                </a:cubicBezTo>
                <a:cubicBezTo>
                  <a:pt x="102" y="44"/>
                  <a:pt x="102" y="44"/>
                  <a:pt x="101" y="44"/>
                </a:cubicBezTo>
                <a:cubicBezTo>
                  <a:pt x="77" y="44"/>
                  <a:pt x="77" y="44"/>
                  <a:pt x="77" y="44"/>
                </a:cubicBezTo>
                <a:cubicBezTo>
                  <a:pt x="77" y="55"/>
                  <a:pt x="71" y="65"/>
                  <a:pt x="58" y="75"/>
                </a:cubicBezTo>
                <a:cubicBezTo>
                  <a:pt x="46" y="82"/>
                  <a:pt x="38" y="85"/>
                  <a:pt x="33" y="85"/>
                </a:cubicBezTo>
                <a:cubicBezTo>
                  <a:pt x="33" y="85"/>
                  <a:pt x="33" y="86"/>
                  <a:pt x="32" y="86"/>
                </a:cubicBezTo>
                <a:cubicBezTo>
                  <a:pt x="86" y="155"/>
                  <a:pt x="86" y="155"/>
                  <a:pt x="86" y="155"/>
                </a:cubicBezTo>
                <a:cubicBezTo>
                  <a:pt x="86" y="156"/>
                  <a:pt x="86" y="156"/>
                  <a:pt x="86" y="156"/>
                </a:cubicBezTo>
                <a:cubicBezTo>
                  <a:pt x="66" y="156"/>
                  <a:pt x="66" y="156"/>
                  <a:pt x="66" y="156"/>
                </a:cubicBezTo>
                <a:cubicBezTo>
                  <a:pt x="65" y="156"/>
                  <a:pt x="45" y="129"/>
                  <a:pt x="3" y="75"/>
                </a:cubicBezTo>
                <a:cubicBezTo>
                  <a:pt x="3" y="75"/>
                  <a:pt x="3" y="75"/>
                  <a:pt x="3" y="75"/>
                </a:cubicBezTo>
                <a:cubicBezTo>
                  <a:pt x="10" y="75"/>
                  <a:pt x="10" y="75"/>
                  <a:pt x="10" y="75"/>
                </a:cubicBezTo>
                <a:cubicBezTo>
                  <a:pt x="33" y="75"/>
                  <a:pt x="46" y="66"/>
                  <a:pt x="51" y="50"/>
                </a:cubicBezTo>
                <a:cubicBezTo>
                  <a:pt x="51" y="48"/>
                  <a:pt x="51" y="46"/>
                  <a:pt x="51" y="45"/>
                </a:cubicBezTo>
                <a:cubicBezTo>
                  <a:pt x="51" y="44"/>
                  <a:pt x="51" y="44"/>
                  <a:pt x="51" y="44"/>
                </a:cubicBezTo>
                <a:cubicBezTo>
                  <a:pt x="1" y="44"/>
                  <a:pt x="1" y="44"/>
                  <a:pt x="1" y="44"/>
                </a:cubicBezTo>
                <a:cubicBezTo>
                  <a:pt x="0" y="44"/>
                  <a:pt x="0" y="44"/>
                  <a:pt x="0" y="43"/>
                </a:cubicBezTo>
                <a:cubicBezTo>
                  <a:pt x="0" y="34"/>
                  <a:pt x="0" y="34"/>
                  <a:pt x="0" y="34"/>
                </a:cubicBezTo>
                <a:cubicBezTo>
                  <a:pt x="0" y="33"/>
                  <a:pt x="1" y="33"/>
                  <a:pt x="1" y="33"/>
                </a:cubicBezTo>
                <a:cubicBezTo>
                  <a:pt x="51" y="33"/>
                  <a:pt x="51" y="33"/>
                  <a:pt x="51" y="33"/>
                </a:cubicBezTo>
                <a:cubicBezTo>
                  <a:pt x="49" y="26"/>
                  <a:pt x="46" y="21"/>
                  <a:pt x="40" y="17"/>
                </a:cubicBezTo>
                <a:cubicBezTo>
                  <a:pt x="32" y="13"/>
                  <a:pt x="26" y="11"/>
                  <a:pt x="19" y="11"/>
                </a:cubicBezTo>
                <a:cubicBezTo>
                  <a:pt x="1" y="11"/>
                  <a:pt x="1" y="11"/>
                  <a:pt x="1" y="11"/>
                </a:cubicBezTo>
                <a:cubicBezTo>
                  <a:pt x="0" y="11"/>
                  <a:pt x="0" y="11"/>
                  <a:pt x="0" y="10"/>
                </a:cubicBezTo>
                <a:cubicBezTo>
                  <a:pt x="0" y="1"/>
                  <a:pt x="0" y="1"/>
                  <a:pt x="0" y="1"/>
                </a:cubicBezTo>
                <a:cubicBezTo>
                  <a:pt x="0" y="0"/>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13"/>
          <p:cNvSpPr>
            <a:spLocks/>
          </p:cNvSpPr>
          <p:nvPr/>
        </p:nvSpPr>
        <p:spPr bwMode="auto">
          <a:xfrm>
            <a:off x="7677155" y="4127500"/>
            <a:ext cx="172142" cy="263525"/>
          </a:xfrm>
          <a:custGeom>
            <a:avLst/>
            <a:gdLst>
              <a:gd name="T0" fmla="*/ 1 w 102"/>
              <a:gd name="T1" fmla="*/ 0 h 156"/>
              <a:gd name="T2" fmla="*/ 101 w 102"/>
              <a:gd name="T3" fmla="*/ 0 h 156"/>
              <a:gd name="T4" fmla="*/ 102 w 102"/>
              <a:gd name="T5" fmla="*/ 1 h 156"/>
              <a:gd name="T6" fmla="*/ 102 w 102"/>
              <a:gd name="T7" fmla="*/ 10 h 156"/>
              <a:gd name="T8" fmla="*/ 101 w 102"/>
              <a:gd name="T9" fmla="*/ 11 h 156"/>
              <a:gd name="T10" fmla="*/ 63 w 102"/>
              <a:gd name="T11" fmla="*/ 11 h 156"/>
              <a:gd name="T12" fmla="*/ 63 w 102"/>
              <a:gd name="T13" fmla="*/ 12 h 156"/>
              <a:gd name="T14" fmla="*/ 76 w 102"/>
              <a:gd name="T15" fmla="*/ 30 h 156"/>
              <a:gd name="T16" fmla="*/ 76 w 102"/>
              <a:gd name="T17" fmla="*/ 33 h 156"/>
              <a:gd name="T18" fmla="*/ 101 w 102"/>
              <a:gd name="T19" fmla="*/ 33 h 156"/>
              <a:gd name="T20" fmla="*/ 102 w 102"/>
              <a:gd name="T21" fmla="*/ 34 h 156"/>
              <a:gd name="T22" fmla="*/ 102 w 102"/>
              <a:gd name="T23" fmla="*/ 43 h 156"/>
              <a:gd name="T24" fmla="*/ 101 w 102"/>
              <a:gd name="T25" fmla="*/ 44 h 156"/>
              <a:gd name="T26" fmla="*/ 77 w 102"/>
              <a:gd name="T27" fmla="*/ 44 h 156"/>
              <a:gd name="T28" fmla="*/ 58 w 102"/>
              <a:gd name="T29" fmla="*/ 75 h 156"/>
              <a:gd name="T30" fmla="*/ 33 w 102"/>
              <a:gd name="T31" fmla="*/ 85 h 156"/>
              <a:gd name="T32" fmla="*/ 32 w 102"/>
              <a:gd name="T33" fmla="*/ 86 h 156"/>
              <a:gd name="T34" fmla="*/ 86 w 102"/>
              <a:gd name="T35" fmla="*/ 155 h 156"/>
              <a:gd name="T36" fmla="*/ 86 w 102"/>
              <a:gd name="T37" fmla="*/ 156 h 156"/>
              <a:gd name="T38" fmla="*/ 66 w 102"/>
              <a:gd name="T39" fmla="*/ 156 h 156"/>
              <a:gd name="T40" fmla="*/ 3 w 102"/>
              <a:gd name="T41" fmla="*/ 75 h 156"/>
              <a:gd name="T42" fmla="*/ 3 w 102"/>
              <a:gd name="T43" fmla="*/ 75 h 156"/>
              <a:gd name="T44" fmla="*/ 10 w 102"/>
              <a:gd name="T45" fmla="*/ 75 h 156"/>
              <a:gd name="T46" fmla="*/ 51 w 102"/>
              <a:gd name="T47" fmla="*/ 50 h 156"/>
              <a:gd name="T48" fmla="*/ 51 w 102"/>
              <a:gd name="T49" fmla="*/ 45 h 156"/>
              <a:gd name="T50" fmla="*/ 51 w 102"/>
              <a:gd name="T51" fmla="*/ 44 h 156"/>
              <a:gd name="T52" fmla="*/ 1 w 102"/>
              <a:gd name="T53" fmla="*/ 44 h 156"/>
              <a:gd name="T54" fmla="*/ 0 w 102"/>
              <a:gd name="T55" fmla="*/ 43 h 156"/>
              <a:gd name="T56" fmla="*/ 0 w 102"/>
              <a:gd name="T57" fmla="*/ 34 h 156"/>
              <a:gd name="T58" fmla="*/ 1 w 102"/>
              <a:gd name="T59" fmla="*/ 33 h 156"/>
              <a:gd name="T60" fmla="*/ 51 w 102"/>
              <a:gd name="T61" fmla="*/ 33 h 156"/>
              <a:gd name="T62" fmla="*/ 40 w 102"/>
              <a:gd name="T63" fmla="*/ 17 h 156"/>
              <a:gd name="T64" fmla="*/ 19 w 102"/>
              <a:gd name="T65" fmla="*/ 11 h 156"/>
              <a:gd name="T66" fmla="*/ 1 w 102"/>
              <a:gd name="T67" fmla="*/ 11 h 156"/>
              <a:gd name="T68" fmla="*/ 0 w 102"/>
              <a:gd name="T69" fmla="*/ 10 h 156"/>
              <a:gd name="T70" fmla="*/ 0 w 102"/>
              <a:gd name="T71" fmla="*/ 1 h 156"/>
              <a:gd name="T72" fmla="*/ 1 w 102"/>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56">
                <a:moveTo>
                  <a:pt x="1" y="0"/>
                </a:moveTo>
                <a:cubicBezTo>
                  <a:pt x="101" y="0"/>
                  <a:pt x="101" y="0"/>
                  <a:pt x="101" y="0"/>
                </a:cubicBezTo>
                <a:cubicBezTo>
                  <a:pt x="102" y="0"/>
                  <a:pt x="102" y="0"/>
                  <a:pt x="102" y="1"/>
                </a:cubicBezTo>
                <a:cubicBezTo>
                  <a:pt x="102" y="10"/>
                  <a:pt x="102" y="10"/>
                  <a:pt x="102" y="10"/>
                </a:cubicBezTo>
                <a:cubicBezTo>
                  <a:pt x="102" y="11"/>
                  <a:pt x="102" y="11"/>
                  <a:pt x="101" y="11"/>
                </a:cubicBezTo>
                <a:cubicBezTo>
                  <a:pt x="63" y="11"/>
                  <a:pt x="63" y="11"/>
                  <a:pt x="63" y="11"/>
                </a:cubicBezTo>
                <a:cubicBezTo>
                  <a:pt x="63" y="12"/>
                  <a:pt x="63" y="12"/>
                  <a:pt x="63" y="12"/>
                </a:cubicBezTo>
                <a:cubicBezTo>
                  <a:pt x="69" y="15"/>
                  <a:pt x="73" y="21"/>
                  <a:pt x="76" y="30"/>
                </a:cubicBezTo>
                <a:cubicBezTo>
                  <a:pt x="76" y="33"/>
                  <a:pt x="76" y="33"/>
                  <a:pt x="76" y="33"/>
                </a:cubicBezTo>
                <a:cubicBezTo>
                  <a:pt x="101" y="33"/>
                  <a:pt x="101" y="33"/>
                  <a:pt x="101" y="33"/>
                </a:cubicBezTo>
                <a:cubicBezTo>
                  <a:pt x="102" y="33"/>
                  <a:pt x="102" y="33"/>
                  <a:pt x="102" y="34"/>
                </a:cubicBezTo>
                <a:cubicBezTo>
                  <a:pt x="102" y="43"/>
                  <a:pt x="102" y="43"/>
                  <a:pt x="102" y="43"/>
                </a:cubicBezTo>
                <a:cubicBezTo>
                  <a:pt x="102" y="44"/>
                  <a:pt x="102" y="44"/>
                  <a:pt x="101" y="44"/>
                </a:cubicBezTo>
                <a:cubicBezTo>
                  <a:pt x="77" y="44"/>
                  <a:pt x="77" y="44"/>
                  <a:pt x="77" y="44"/>
                </a:cubicBezTo>
                <a:cubicBezTo>
                  <a:pt x="77" y="55"/>
                  <a:pt x="71" y="65"/>
                  <a:pt x="58" y="75"/>
                </a:cubicBezTo>
                <a:cubicBezTo>
                  <a:pt x="46" y="82"/>
                  <a:pt x="38" y="85"/>
                  <a:pt x="33" y="85"/>
                </a:cubicBezTo>
                <a:cubicBezTo>
                  <a:pt x="33" y="85"/>
                  <a:pt x="33" y="86"/>
                  <a:pt x="32" y="86"/>
                </a:cubicBezTo>
                <a:cubicBezTo>
                  <a:pt x="86" y="155"/>
                  <a:pt x="86" y="155"/>
                  <a:pt x="86" y="155"/>
                </a:cubicBezTo>
                <a:cubicBezTo>
                  <a:pt x="86" y="156"/>
                  <a:pt x="86" y="156"/>
                  <a:pt x="86" y="156"/>
                </a:cubicBezTo>
                <a:cubicBezTo>
                  <a:pt x="66" y="156"/>
                  <a:pt x="66" y="156"/>
                  <a:pt x="66" y="156"/>
                </a:cubicBezTo>
                <a:cubicBezTo>
                  <a:pt x="65" y="156"/>
                  <a:pt x="45" y="129"/>
                  <a:pt x="3" y="75"/>
                </a:cubicBezTo>
                <a:cubicBezTo>
                  <a:pt x="3" y="75"/>
                  <a:pt x="3" y="75"/>
                  <a:pt x="3" y="75"/>
                </a:cubicBezTo>
                <a:cubicBezTo>
                  <a:pt x="10" y="75"/>
                  <a:pt x="10" y="75"/>
                  <a:pt x="10" y="75"/>
                </a:cubicBezTo>
                <a:cubicBezTo>
                  <a:pt x="33" y="75"/>
                  <a:pt x="46" y="66"/>
                  <a:pt x="51" y="50"/>
                </a:cubicBezTo>
                <a:cubicBezTo>
                  <a:pt x="51" y="48"/>
                  <a:pt x="51" y="46"/>
                  <a:pt x="51" y="45"/>
                </a:cubicBezTo>
                <a:cubicBezTo>
                  <a:pt x="51" y="44"/>
                  <a:pt x="51" y="44"/>
                  <a:pt x="51" y="44"/>
                </a:cubicBezTo>
                <a:cubicBezTo>
                  <a:pt x="1" y="44"/>
                  <a:pt x="1" y="44"/>
                  <a:pt x="1" y="44"/>
                </a:cubicBezTo>
                <a:cubicBezTo>
                  <a:pt x="0" y="44"/>
                  <a:pt x="0" y="44"/>
                  <a:pt x="0" y="43"/>
                </a:cubicBezTo>
                <a:cubicBezTo>
                  <a:pt x="0" y="34"/>
                  <a:pt x="0" y="34"/>
                  <a:pt x="0" y="34"/>
                </a:cubicBezTo>
                <a:cubicBezTo>
                  <a:pt x="0" y="33"/>
                  <a:pt x="1" y="33"/>
                  <a:pt x="1" y="33"/>
                </a:cubicBezTo>
                <a:cubicBezTo>
                  <a:pt x="51" y="33"/>
                  <a:pt x="51" y="33"/>
                  <a:pt x="51" y="33"/>
                </a:cubicBezTo>
                <a:cubicBezTo>
                  <a:pt x="49" y="26"/>
                  <a:pt x="46" y="21"/>
                  <a:pt x="40" y="17"/>
                </a:cubicBezTo>
                <a:cubicBezTo>
                  <a:pt x="32" y="13"/>
                  <a:pt x="26" y="11"/>
                  <a:pt x="19" y="11"/>
                </a:cubicBezTo>
                <a:cubicBezTo>
                  <a:pt x="1" y="11"/>
                  <a:pt x="1" y="11"/>
                  <a:pt x="1" y="11"/>
                </a:cubicBezTo>
                <a:cubicBezTo>
                  <a:pt x="0" y="11"/>
                  <a:pt x="0" y="11"/>
                  <a:pt x="0" y="10"/>
                </a:cubicBezTo>
                <a:cubicBezTo>
                  <a:pt x="0" y="1"/>
                  <a:pt x="0" y="1"/>
                  <a:pt x="0" y="1"/>
                </a:cubicBezTo>
                <a:cubicBezTo>
                  <a:pt x="0" y="0"/>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40" name="Group 39"/>
          <p:cNvGrpSpPr/>
          <p:nvPr/>
        </p:nvGrpSpPr>
        <p:grpSpPr>
          <a:xfrm>
            <a:off x="4781550" y="4540391"/>
            <a:ext cx="2816225" cy="1479409"/>
            <a:chOff x="5747056" y="5000625"/>
            <a:chExt cx="2012644" cy="1057275"/>
          </a:xfrm>
        </p:grpSpPr>
        <p:sp>
          <p:nvSpPr>
            <p:cNvPr id="37" name="Freeform 32"/>
            <p:cNvSpPr>
              <a:spLocks/>
            </p:cNvSpPr>
            <p:nvPr/>
          </p:nvSpPr>
          <p:spPr bwMode="auto">
            <a:xfrm>
              <a:off x="6465493" y="5522893"/>
              <a:ext cx="1294207" cy="535007"/>
            </a:xfrm>
            <a:custGeom>
              <a:avLst/>
              <a:gdLst>
                <a:gd name="T0" fmla="*/ 220 w 227"/>
                <a:gd name="T1" fmla="*/ 56 h 93"/>
                <a:gd name="T2" fmla="*/ 219 w 227"/>
                <a:gd name="T3" fmla="*/ 57 h 93"/>
                <a:gd name="T4" fmla="*/ 89 w 227"/>
                <a:gd name="T5" fmla="*/ 81 h 93"/>
                <a:gd name="T6" fmla="*/ 12 w 227"/>
                <a:gd name="T7" fmla="*/ 64 h 93"/>
                <a:gd name="T8" fmla="*/ 12 w 227"/>
                <a:gd name="T9" fmla="*/ 37 h 93"/>
                <a:gd name="T10" fmla="*/ 89 w 227"/>
                <a:gd name="T11" fmla="*/ 55 h 93"/>
                <a:gd name="T12" fmla="*/ 220 w 227"/>
                <a:gd name="T13" fmla="*/ 30 h 93"/>
                <a:gd name="T14" fmla="*/ 223 w 227"/>
                <a:gd name="T15" fmla="*/ 29 h 93"/>
                <a:gd name="T16" fmla="*/ 226 w 227"/>
                <a:gd name="T17" fmla="*/ 24 h 93"/>
                <a:gd name="T18" fmla="*/ 222 w 227"/>
                <a:gd name="T19" fmla="*/ 19 h 93"/>
                <a:gd name="T20" fmla="*/ 139 w 227"/>
                <a:gd name="T21" fmla="*/ 0 h 93"/>
                <a:gd name="T22" fmla="*/ 137 w 227"/>
                <a:gd name="T23" fmla="*/ 0 h 93"/>
                <a:gd name="T24" fmla="*/ 5 w 227"/>
                <a:gd name="T25" fmla="*/ 25 h 93"/>
                <a:gd name="T26" fmla="*/ 5 w 227"/>
                <a:gd name="T27" fmla="*/ 25 h 93"/>
                <a:gd name="T28" fmla="*/ 4 w 227"/>
                <a:gd name="T29" fmla="*/ 25 h 93"/>
                <a:gd name="T30" fmla="*/ 3 w 227"/>
                <a:gd name="T31" fmla="*/ 25 h 93"/>
                <a:gd name="T32" fmla="*/ 3 w 227"/>
                <a:gd name="T33" fmla="*/ 25 h 93"/>
                <a:gd name="T34" fmla="*/ 2 w 227"/>
                <a:gd name="T35" fmla="*/ 26 h 93"/>
                <a:gd name="T36" fmla="*/ 2 w 227"/>
                <a:gd name="T37" fmla="*/ 26 h 93"/>
                <a:gd name="T38" fmla="*/ 2 w 227"/>
                <a:gd name="T39" fmla="*/ 27 h 93"/>
                <a:gd name="T40" fmla="*/ 1 w 227"/>
                <a:gd name="T41" fmla="*/ 27 h 93"/>
                <a:gd name="T42" fmla="*/ 1 w 227"/>
                <a:gd name="T43" fmla="*/ 28 h 93"/>
                <a:gd name="T44" fmla="*/ 1 w 227"/>
                <a:gd name="T45" fmla="*/ 28 h 93"/>
                <a:gd name="T46" fmla="*/ 1 w 227"/>
                <a:gd name="T47" fmla="*/ 29 h 93"/>
                <a:gd name="T48" fmla="*/ 0 w 227"/>
                <a:gd name="T49" fmla="*/ 29 h 93"/>
                <a:gd name="T50" fmla="*/ 0 w 227"/>
                <a:gd name="T51" fmla="*/ 29 h 93"/>
                <a:gd name="T52" fmla="*/ 0 w 227"/>
                <a:gd name="T53" fmla="*/ 30 h 93"/>
                <a:gd name="T54" fmla="*/ 0 w 227"/>
                <a:gd name="T55" fmla="*/ 30 h 93"/>
                <a:gd name="T56" fmla="*/ 0 w 227"/>
                <a:gd name="T57" fmla="*/ 30 h 93"/>
                <a:gd name="T58" fmla="*/ 0 w 227"/>
                <a:gd name="T59" fmla="*/ 68 h 93"/>
                <a:gd name="T60" fmla="*/ 5 w 227"/>
                <a:gd name="T61" fmla="*/ 73 h 93"/>
                <a:gd name="T62" fmla="*/ 87 w 227"/>
                <a:gd name="T63" fmla="*/ 92 h 93"/>
                <a:gd name="T64" fmla="*/ 90 w 227"/>
                <a:gd name="T65" fmla="*/ 92 h 93"/>
                <a:gd name="T66" fmla="*/ 222 w 227"/>
                <a:gd name="T67" fmla="*/ 67 h 93"/>
                <a:gd name="T68" fmla="*/ 226 w 227"/>
                <a:gd name="T69" fmla="*/ 61 h 93"/>
                <a:gd name="T70" fmla="*/ 223 w 227"/>
                <a:gd name="T71" fmla="*/ 57 h 93"/>
                <a:gd name="T72" fmla="*/ 220 w 227"/>
                <a:gd name="T73" fmla="*/ 5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93">
                  <a:moveTo>
                    <a:pt x="220" y="56"/>
                  </a:moveTo>
                  <a:cubicBezTo>
                    <a:pt x="220" y="56"/>
                    <a:pt x="220" y="56"/>
                    <a:pt x="219" y="57"/>
                  </a:cubicBezTo>
                  <a:cubicBezTo>
                    <a:pt x="89" y="81"/>
                    <a:pt x="89" y="81"/>
                    <a:pt x="89" y="81"/>
                  </a:cubicBezTo>
                  <a:cubicBezTo>
                    <a:pt x="12" y="64"/>
                    <a:pt x="12" y="64"/>
                    <a:pt x="12" y="64"/>
                  </a:cubicBezTo>
                  <a:cubicBezTo>
                    <a:pt x="12" y="37"/>
                    <a:pt x="12" y="37"/>
                    <a:pt x="12" y="37"/>
                  </a:cubicBezTo>
                  <a:cubicBezTo>
                    <a:pt x="12" y="37"/>
                    <a:pt x="89" y="55"/>
                    <a:pt x="89" y="55"/>
                  </a:cubicBezTo>
                  <a:cubicBezTo>
                    <a:pt x="220" y="30"/>
                    <a:pt x="220" y="30"/>
                    <a:pt x="220" y="30"/>
                  </a:cubicBezTo>
                  <a:cubicBezTo>
                    <a:pt x="223" y="29"/>
                    <a:pt x="223" y="29"/>
                    <a:pt x="223" y="29"/>
                  </a:cubicBezTo>
                  <a:cubicBezTo>
                    <a:pt x="225" y="28"/>
                    <a:pt x="226" y="26"/>
                    <a:pt x="226" y="24"/>
                  </a:cubicBezTo>
                  <a:cubicBezTo>
                    <a:pt x="227" y="22"/>
                    <a:pt x="225" y="19"/>
                    <a:pt x="222" y="19"/>
                  </a:cubicBezTo>
                  <a:cubicBezTo>
                    <a:pt x="139" y="0"/>
                    <a:pt x="139" y="0"/>
                    <a:pt x="139" y="0"/>
                  </a:cubicBezTo>
                  <a:cubicBezTo>
                    <a:pt x="139" y="0"/>
                    <a:pt x="138" y="0"/>
                    <a:pt x="137" y="0"/>
                  </a:cubicBezTo>
                  <a:cubicBezTo>
                    <a:pt x="5" y="25"/>
                    <a:pt x="5" y="25"/>
                    <a:pt x="5" y="25"/>
                  </a:cubicBezTo>
                  <a:cubicBezTo>
                    <a:pt x="5" y="25"/>
                    <a:pt x="5" y="25"/>
                    <a:pt x="5" y="25"/>
                  </a:cubicBezTo>
                  <a:cubicBezTo>
                    <a:pt x="5" y="25"/>
                    <a:pt x="4" y="25"/>
                    <a:pt x="4" y="25"/>
                  </a:cubicBezTo>
                  <a:cubicBezTo>
                    <a:pt x="4" y="25"/>
                    <a:pt x="4" y="25"/>
                    <a:pt x="3" y="25"/>
                  </a:cubicBezTo>
                  <a:cubicBezTo>
                    <a:pt x="3" y="25"/>
                    <a:pt x="3" y="25"/>
                    <a:pt x="3" y="25"/>
                  </a:cubicBezTo>
                  <a:cubicBezTo>
                    <a:pt x="3" y="26"/>
                    <a:pt x="3" y="26"/>
                    <a:pt x="2" y="26"/>
                  </a:cubicBezTo>
                  <a:cubicBezTo>
                    <a:pt x="2" y="26"/>
                    <a:pt x="2" y="26"/>
                    <a:pt x="2" y="26"/>
                  </a:cubicBezTo>
                  <a:cubicBezTo>
                    <a:pt x="2" y="26"/>
                    <a:pt x="2" y="27"/>
                    <a:pt x="2" y="27"/>
                  </a:cubicBezTo>
                  <a:cubicBezTo>
                    <a:pt x="2" y="27"/>
                    <a:pt x="1" y="27"/>
                    <a:pt x="1" y="27"/>
                  </a:cubicBezTo>
                  <a:cubicBezTo>
                    <a:pt x="1" y="27"/>
                    <a:pt x="1" y="27"/>
                    <a:pt x="1" y="28"/>
                  </a:cubicBezTo>
                  <a:cubicBezTo>
                    <a:pt x="1" y="28"/>
                    <a:pt x="1" y="28"/>
                    <a:pt x="1" y="28"/>
                  </a:cubicBezTo>
                  <a:cubicBezTo>
                    <a:pt x="1" y="28"/>
                    <a:pt x="1" y="28"/>
                    <a:pt x="1" y="29"/>
                  </a:cubicBezTo>
                  <a:cubicBezTo>
                    <a:pt x="1" y="29"/>
                    <a:pt x="1" y="29"/>
                    <a:pt x="0" y="29"/>
                  </a:cubicBezTo>
                  <a:cubicBezTo>
                    <a:pt x="0" y="29"/>
                    <a:pt x="0" y="29"/>
                    <a:pt x="0" y="29"/>
                  </a:cubicBezTo>
                  <a:cubicBezTo>
                    <a:pt x="0" y="29"/>
                    <a:pt x="0" y="29"/>
                    <a:pt x="0" y="30"/>
                  </a:cubicBezTo>
                  <a:cubicBezTo>
                    <a:pt x="0" y="30"/>
                    <a:pt x="0" y="30"/>
                    <a:pt x="0" y="30"/>
                  </a:cubicBezTo>
                  <a:cubicBezTo>
                    <a:pt x="0" y="30"/>
                    <a:pt x="0" y="30"/>
                    <a:pt x="0" y="30"/>
                  </a:cubicBezTo>
                  <a:cubicBezTo>
                    <a:pt x="0" y="68"/>
                    <a:pt x="0" y="68"/>
                    <a:pt x="0" y="68"/>
                  </a:cubicBezTo>
                  <a:cubicBezTo>
                    <a:pt x="0" y="71"/>
                    <a:pt x="2" y="73"/>
                    <a:pt x="5" y="73"/>
                  </a:cubicBezTo>
                  <a:cubicBezTo>
                    <a:pt x="87" y="92"/>
                    <a:pt x="87" y="92"/>
                    <a:pt x="87" y="92"/>
                  </a:cubicBezTo>
                  <a:cubicBezTo>
                    <a:pt x="88" y="93"/>
                    <a:pt x="89" y="93"/>
                    <a:pt x="90" y="92"/>
                  </a:cubicBezTo>
                  <a:cubicBezTo>
                    <a:pt x="222" y="67"/>
                    <a:pt x="222" y="67"/>
                    <a:pt x="222" y="67"/>
                  </a:cubicBezTo>
                  <a:cubicBezTo>
                    <a:pt x="225" y="67"/>
                    <a:pt x="227" y="64"/>
                    <a:pt x="226" y="61"/>
                  </a:cubicBezTo>
                  <a:cubicBezTo>
                    <a:pt x="226" y="59"/>
                    <a:pt x="225" y="58"/>
                    <a:pt x="223" y="57"/>
                  </a:cubicBezTo>
                  <a:cubicBezTo>
                    <a:pt x="223" y="57"/>
                    <a:pt x="222" y="56"/>
                    <a:pt x="220" y="5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33"/>
            <p:cNvSpPr>
              <a:spLocks/>
            </p:cNvSpPr>
            <p:nvPr/>
          </p:nvSpPr>
          <p:spPr bwMode="auto">
            <a:xfrm>
              <a:off x="5747056" y="5000625"/>
              <a:ext cx="1305671" cy="993584"/>
            </a:xfrm>
            <a:custGeom>
              <a:avLst/>
              <a:gdLst>
                <a:gd name="T0" fmla="*/ 216 w 229"/>
                <a:gd name="T1" fmla="*/ 45 h 173"/>
                <a:gd name="T2" fmla="*/ 213 w 229"/>
                <a:gd name="T3" fmla="*/ 43 h 173"/>
                <a:gd name="T4" fmla="*/ 201 w 229"/>
                <a:gd name="T5" fmla="*/ 24 h 173"/>
                <a:gd name="T6" fmla="*/ 201 w 229"/>
                <a:gd name="T7" fmla="*/ 21 h 173"/>
                <a:gd name="T8" fmla="*/ 198 w 229"/>
                <a:gd name="T9" fmla="*/ 15 h 173"/>
                <a:gd name="T10" fmla="*/ 192 w 229"/>
                <a:gd name="T11" fmla="*/ 12 h 173"/>
                <a:gd name="T12" fmla="*/ 187 w 229"/>
                <a:gd name="T13" fmla="*/ 1 h 173"/>
                <a:gd name="T14" fmla="*/ 174 w 229"/>
                <a:gd name="T15" fmla="*/ 4 h 173"/>
                <a:gd name="T16" fmla="*/ 164 w 229"/>
                <a:gd name="T17" fmla="*/ 10 h 173"/>
                <a:gd name="T18" fmla="*/ 153 w 229"/>
                <a:gd name="T19" fmla="*/ 17 h 173"/>
                <a:gd name="T20" fmla="*/ 146 w 229"/>
                <a:gd name="T21" fmla="*/ 28 h 173"/>
                <a:gd name="T22" fmla="*/ 154 w 229"/>
                <a:gd name="T23" fmla="*/ 36 h 173"/>
                <a:gd name="T24" fmla="*/ 154 w 229"/>
                <a:gd name="T25" fmla="*/ 43 h 173"/>
                <a:gd name="T26" fmla="*/ 157 w 229"/>
                <a:gd name="T27" fmla="*/ 48 h 173"/>
                <a:gd name="T28" fmla="*/ 160 w 229"/>
                <a:gd name="T29" fmla="*/ 50 h 173"/>
                <a:gd name="T30" fmla="*/ 163 w 229"/>
                <a:gd name="T31" fmla="*/ 55 h 173"/>
                <a:gd name="T32" fmla="*/ 156 w 229"/>
                <a:gd name="T33" fmla="*/ 63 h 173"/>
                <a:gd name="T34" fmla="*/ 148 w 229"/>
                <a:gd name="T35" fmla="*/ 64 h 173"/>
                <a:gd name="T36" fmla="*/ 138 w 229"/>
                <a:gd name="T37" fmla="*/ 71 h 173"/>
                <a:gd name="T38" fmla="*/ 131 w 229"/>
                <a:gd name="T39" fmla="*/ 76 h 173"/>
                <a:gd name="T40" fmla="*/ 64 w 229"/>
                <a:gd name="T41" fmla="*/ 111 h 173"/>
                <a:gd name="T42" fmla="*/ 19 w 229"/>
                <a:gd name="T43" fmla="*/ 144 h 173"/>
                <a:gd name="T44" fmla="*/ 10 w 229"/>
                <a:gd name="T45" fmla="*/ 158 h 173"/>
                <a:gd name="T46" fmla="*/ 26 w 229"/>
                <a:gd name="T47" fmla="*/ 156 h 173"/>
                <a:gd name="T48" fmla="*/ 76 w 229"/>
                <a:gd name="T49" fmla="*/ 129 h 173"/>
                <a:gd name="T50" fmla="*/ 136 w 229"/>
                <a:gd name="T51" fmla="*/ 84 h 173"/>
                <a:gd name="T52" fmla="*/ 144 w 229"/>
                <a:gd name="T53" fmla="*/ 80 h 173"/>
                <a:gd name="T54" fmla="*/ 154 w 229"/>
                <a:gd name="T55" fmla="*/ 74 h 173"/>
                <a:gd name="T56" fmla="*/ 159 w 229"/>
                <a:gd name="T57" fmla="*/ 67 h 173"/>
                <a:gd name="T58" fmla="*/ 169 w 229"/>
                <a:gd name="T59" fmla="*/ 64 h 173"/>
                <a:gd name="T60" fmla="*/ 172 w 229"/>
                <a:gd name="T61" fmla="*/ 69 h 173"/>
                <a:gd name="T62" fmla="*/ 173 w 229"/>
                <a:gd name="T63" fmla="*/ 72 h 173"/>
                <a:gd name="T64" fmla="*/ 176 w 229"/>
                <a:gd name="T65" fmla="*/ 77 h 173"/>
                <a:gd name="T66" fmla="*/ 182 w 229"/>
                <a:gd name="T67" fmla="*/ 81 h 173"/>
                <a:gd name="T68" fmla="*/ 186 w 229"/>
                <a:gd name="T69" fmla="*/ 91 h 173"/>
                <a:gd name="T70" fmla="*/ 199 w 229"/>
                <a:gd name="T71" fmla="*/ 89 h 173"/>
                <a:gd name="T72" fmla="*/ 210 w 229"/>
                <a:gd name="T73" fmla="*/ 82 h 173"/>
                <a:gd name="T74" fmla="*/ 220 w 229"/>
                <a:gd name="T75" fmla="*/ 76 h 173"/>
                <a:gd name="T76" fmla="*/ 228 w 229"/>
                <a:gd name="T77" fmla="*/ 65 h 173"/>
                <a:gd name="T78" fmla="*/ 220 w 229"/>
                <a:gd name="T79" fmla="*/ 56 h 173"/>
                <a:gd name="T80" fmla="*/ 219 w 229"/>
                <a:gd name="T81" fmla="*/ 50 h 173"/>
                <a:gd name="T82" fmla="*/ 216 w 229"/>
                <a:gd name="T83" fmla="*/ 4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9" h="173">
                  <a:moveTo>
                    <a:pt x="216" y="45"/>
                  </a:moveTo>
                  <a:cubicBezTo>
                    <a:pt x="213" y="44"/>
                    <a:pt x="213" y="44"/>
                    <a:pt x="213" y="43"/>
                  </a:cubicBezTo>
                  <a:cubicBezTo>
                    <a:pt x="213" y="40"/>
                    <a:pt x="203" y="26"/>
                    <a:pt x="201" y="24"/>
                  </a:cubicBezTo>
                  <a:cubicBezTo>
                    <a:pt x="201" y="23"/>
                    <a:pt x="200" y="24"/>
                    <a:pt x="201" y="21"/>
                  </a:cubicBezTo>
                  <a:cubicBezTo>
                    <a:pt x="202" y="18"/>
                    <a:pt x="201" y="15"/>
                    <a:pt x="198" y="15"/>
                  </a:cubicBezTo>
                  <a:cubicBezTo>
                    <a:pt x="194" y="16"/>
                    <a:pt x="191" y="16"/>
                    <a:pt x="192" y="12"/>
                  </a:cubicBezTo>
                  <a:cubicBezTo>
                    <a:pt x="193" y="8"/>
                    <a:pt x="194" y="3"/>
                    <a:pt x="187" y="1"/>
                  </a:cubicBezTo>
                  <a:cubicBezTo>
                    <a:pt x="181" y="0"/>
                    <a:pt x="179" y="0"/>
                    <a:pt x="174" y="4"/>
                  </a:cubicBezTo>
                  <a:cubicBezTo>
                    <a:pt x="169" y="7"/>
                    <a:pt x="164" y="10"/>
                    <a:pt x="164" y="10"/>
                  </a:cubicBezTo>
                  <a:cubicBezTo>
                    <a:pt x="164" y="10"/>
                    <a:pt x="158" y="14"/>
                    <a:pt x="153" y="17"/>
                  </a:cubicBezTo>
                  <a:cubicBezTo>
                    <a:pt x="148" y="20"/>
                    <a:pt x="148" y="21"/>
                    <a:pt x="146" y="28"/>
                  </a:cubicBezTo>
                  <a:cubicBezTo>
                    <a:pt x="144" y="34"/>
                    <a:pt x="149" y="35"/>
                    <a:pt x="154" y="36"/>
                  </a:cubicBezTo>
                  <a:cubicBezTo>
                    <a:pt x="158" y="37"/>
                    <a:pt x="156" y="40"/>
                    <a:pt x="154" y="43"/>
                  </a:cubicBezTo>
                  <a:cubicBezTo>
                    <a:pt x="153" y="46"/>
                    <a:pt x="154" y="48"/>
                    <a:pt x="157" y="48"/>
                  </a:cubicBezTo>
                  <a:cubicBezTo>
                    <a:pt x="161" y="48"/>
                    <a:pt x="160" y="49"/>
                    <a:pt x="160" y="50"/>
                  </a:cubicBezTo>
                  <a:cubicBezTo>
                    <a:pt x="161" y="51"/>
                    <a:pt x="163" y="55"/>
                    <a:pt x="163" y="55"/>
                  </a:cubicBezTo>
                  <a:cubicBezTo>
                    <a:pt x="158" y="55"/>
                    <a:pt x="158" y="61"/>
                    <a:pt x="156" y="63"/>
                  </a:cubicBezTo>
                  <a:cubicBezTo>
                    <a:pt x="154" y="64"/>
                    <a:pt x="151" y="65"/>
                    <a:pt x="148" y="64"/>
                  </a:cubicBezTo>
                  <a:cubicBezTo>
                    <a:pt x="140" y="63"/>
                    <a:pt x="139" y="68"/>
                    <a:pt x="138" y="71"/>
                  </a:cubicBezTo>
                  <a:cubicBezTo>
                    <a:pt x="137" y="74"/>
                    <a:pt x="135" y="74"/>
                    <a:pt x="131" y="76"/>
                  </a:cubicBezTo>
                  <a:cubicBezTo>
                    <a:pt x="122" y="83"/>
                    <a:pt x="76" y="103"/>
                    <a:pt x="64" y="111"/>
                  </a:cubicBezTo>
                  <a:cubicBezTo>
                    <a:pt x="53" y="118"/>
                    <a:pt x="32" y="133"/>
                    <a:pt x="19" y="144"/>
                  </a:cubicBezTo>
                  <a:cubicBezTo>
                    <a:pt x="0" y="144"/>
                    <a:pt x="10" y="158"/>
                    <a:pt x="10" y="158"/>
                  </a:cubicBezTo>
                  <a:cubicBezTo>
                    <a:pt x="10" y="158"/>
                    <a:pt x="18" y="173"/>
                    <a:pt x="26" y="156"/>
                  </a:cubicBezTo>
                  <a:cubicBezTo>
                    <a:pt x="42" y="149"/>
                    <a:pt x="64" y="137"/>
                    <a:pt x="76" y="129"/>
                  </a:cubicBezTo>
                  <a:cubicBezTo>
                    <a:pt x="88" y="122"/>
                    <a:pt x="126" y="90"/>
                    <a:pt x="136" y="84"/>
                  </a:cubicBezTo>
                  <a:cubicBezTo>
                    <a:pt x="140" y="81"/>
                    <a:pt x="141" y="80"/>
                    <a:pt x="144" y="80"/>
                  </a:cubicBezTo>
                  <a:cubicBezTo>
                    <a:pt x="146" y="80"/>
                    <a:pt x="152" y="81"/>
                    <a:pt x="154" y="74"/>
                  </a:cubicBezTo>
                  <a:cubicBezTo>
                    <a:pt x="155" y="71"/>
                    <a:pt x="157" y="69"/>
                    <a:pt x="159" y="67"/>
                  </a:cubicBezTo>
                  <a:cubicBezTo>
                    <a:pt x="161" y="66"/>
                    <a:pt x="167" y="68"/>
                    <a:pt x="169" y="64"/>
                  </a:cubicBezTo>
                  <a:cubicBezTo>
                    <a:pt x="169" y="64"/>
                    <a:pt x="171" y="68"/>
                    <a:pt x="172" y="69"/>
                  </a:cubicBezTo>
                  <a:cubicBezTo>
                    <a:pt x="173" y="69"/>
                    <a:pt x="174" y="69"/>
                    <a:pt x="173" y="72"/>
                  </a:cubicBezTo>
                  <a:cubicBezTo>
                    <a:pt x="172" y="75"/>
                    <a:pt x="173" y="77"/>
                    <a:pt x="176" y="77"/>
                  </a:cubicBezTo>
                  <a:cubicBezTo>
                    <a:pt x="179" y="77"/>
                    <a:pt x="183" y="77"/>
                    <a:pt x="182" y="81"/>
                  </a:cubicBezTo>
                  <a:cubicBezTo>
                    <a:pt x="181" y="85"/>
                    <a:pt x="179" y="90"/>
                    <a:pt x="186" y="91"/>
                  </a:cubicBezTo>
                  <a:cubicBezTo>
                    <a:pt x="193" y="92"/>
                    <a:pt x="194" y="92"/>
                    <a:pt x="199" y="89"/>
                  </a:cubicBezTo>
                  <a:cubicBezTo>
                    <a:pt x="204" y="86"/>
                    <a:pt x="210" y="82"/>
                    <a:pt x="210" y="82"/>
                  </a:cubicBezTo>
                  <a:cubicBezTo>
                    <a:pt x="210" y="82"/>
                    <a:pt x="215" y="79"/>
                    <a:pt x="220" y="76"/>
                  </a:cubicBezTo>
                  <a:cubicBezTo>
                    <a:pt x="225" y="73"/>
                    <a:pt x="226" y="71"/>
                    <a:pt x="228" y="65"/>
                  </a:cubicBezTo>
                  <a:cubicBezTo>
                    <a:pt x="229" y="58"/>
                    <a:pt x="224" y="57"/>
                    <a:pt x="220" y="56"/>
                  </a:cubicBezTo>
                  <a:cubicBezTo>
                    <a:pt x="216" y="56"/>
                    <a:pt x="218" y="52"/>
                    <a:pt x="219" y="50"/>
                  </a:cubicBezTo>
                  <a:cubicBezTo>
                    <a:pt x="221" y="47"/>
                    <a:pt x="219" y="45"/>
                    <a:pt x="216" y="4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41" name="Picture 40"/>
          <p:cNvPicPr>
            <a:picLocks noChangeAspect="1"/>
          </p:cNvPicPr>
          <p:nvPr/>
        </p:nvPicPr>
        <p:blipFill>
          <a:blip r:embed="rId6" r:link="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66653" y="1155700"/>
            <a:ext cx="3753522" cy="2006600"/>
          </a:xfrm>
          <a:prstGeom prst="rect">
            <a:avLst/>
          </a:prstGeom>
        </p:spPr>
      </p:pic>
      <p:sp>
        <p:nvSpPr>
          <p:cNvPr id="7" name="Title 1"/>
          <p:cNvSpPr txBox="1">
            <a:spLocks/>
          </p:cNvSpPr>
          <p:nvPr/>
        </p:nvSpPr>
        <p:spPr>
          <a:xfrm>
            <a:off x="107504" y="1421052"/>
            <a:ext cx="8928992" cy="141839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bg1"/>
                </a:solidFill>
              </a:rPr>
              <a:t>Interpretation of International </a:t>
            </a:r>
            <a:r>
              <a:rPr lang="en-US" b="1" dirty="0" smtClean="0">
                <a:solidFill>
                  <a:schemeClr val="bg1"/>
                </a:solidFill>
              </a:rPr>
              <a:t/>
            </a:r>
            <a:br>
              <a:rPr lang="en-US" b="1" dirty="0" smtClean="0">
                <a:solidFill>
                  <a:schemeClr val="bg1"/>
                </a:solidFill>
              </a:rPr>
            </a:br>
            <a:r>
              <a:rPr lang="en-US" b="1" dirty="0" smtClean="0">
                <a:solidFill>
                  <a:schemeClr val="bg1"/>
                </a:solidFill>
              </a:rPr>
              <a:t>Tax Law and Transfer </a:t>
            </a:r>
            <a:r>
              <a:rPr lang="en-US" b="1" dirty="0">
                <a:solidFill>
                  <a:schemeClr val="bg1"/>
                </a:solidFill>
              </a:rPr>
              <a:t>Pricing</a:t>
            </a:r>
            <a:endParaRPr lang="en-IN" b="1" dirty="0">
              <a:solidFill>
                <a:schemeClr val="bg1"/>
              </a:solidFill>
            </a:endParaRPr>
          </a:p>
        </p:txBody>
      </p:sp>
    </p:spTree>
    <p:extLst>
      <p:ext uri="{BB962C8B-B14F-4D97-AF65-F5344CB8AC3E}">
        <p14:creationId xmlns:p14="http://schemas.microsoft.com/office/powerpoint/2010/main" val="192782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816285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3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ounded Rectangle 6"/>
          <p:cNvSpPr/>
          <p:nvPr/>
        </p:nvSpPr>
        <p:spPr>
          <a:xfrm>
            <a:off x="942975" y="1489056"/>
            <a:ext cx="7258050" cy="4235469"/>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90" name="Rectangle 2"/>
          <p:cNvSpPr>
            <a:spLocks noGrp="1" noChangeArrowheads="1"/>
          </p:cNvSpPr>
          <p:nvPr>
            <p:ph type="title"/>
          </p:nvPr>
        </p:nvSpPr>
        <p:spPr>
          <a:xfrm>
            <a:off x="228600" y="198566"/>
            <a:ext cx="8763000" cy="553998"/>
          </a:xfrm>
        </p:spPr>
        <p:txBody>
          <a:bodyPr vert="horz" lIns="0" tIns="0" rIns="0" bIns="0" rtlCol="0" anchor="ctr">
            <a:spAutoFit/>
          </a:bodyPr>
          <a:lstStyle/>
          <a:p>
            <a:r>
              <a:rPr lang="en-US" dirty="0"/>
              <a:t>Adjudicating Forums in India</a:t>
            </a:r>
            <a:endParaRPr lang="en-GB" altLang="en-US" dirty="0"/>
          </a:p>
        </p:txBody>
      </p:sp>
      <p:sp>
        <p:nvSpPr>
          <p:cNvPr id="2" name="Slide Number Placeholder 1"/>
          <p:cNvSpPr>
            <a:spLocks noGrp="1"/>
          </p:cNvSpPr>
          <p:nvPr>
            <p:ph type="sldNum" sz="quarter" idx="12"/>
          </p:nvPr>
        </p:nvSpPr>
        <p:spPr/>
        <p:txBody>
          <a:bodyPr vert="horz" lIns="91440" tIns="45720" rIns="91440" bIns="45720" rtlCol="0" anchor="ctr"/>
          <a:lstStyle/>
          <a:p>
            <a:fld id="{B6F15528-21DE-4FAA-801E-634DDDAF4B2B}" type="slidenum">
              <a:rPr lang="en-US"/>
              <a:pPr/>
              <a:t>9</a:t>
            </a:fld>
            <a:endParaRPr lang="en-US"/>
          </a:p>
        </p:txBody>
      </p:sp>
      <p:sp>
        <p:nvSpPr>
          <p:cNvPr id="5" name="Content Placeholder 2"/>
          <p:cNvSpPr>
            <a:spLocks noGrp="1"/>
          </p:cNvSpPr>
          <p:nvPr>
            <p:ph idx="4294967295"/>
          </p:nvPr>
        </p:nvSpPr>
        <p:spPr>
          <a:xfrm>
            <a:off x="1143000" y="1667798"/>
            <a:ext cx="6858000" cy="3877985"/>
          </a:xfrm>
        </p:spPr>
        <p:txBody>
          <a:bodyPr vert="horz" lIns="91440" tIns="45720" rIns="91440" bIns="45720" rtlCol="0">
            <a:spAutoFit/>
          </a:bodyPr>
          <a:lstStyle/>
          <a:p>
            <a:r>
              <a:rPr lang="en-US" sz="3000" dirty="0" smtClean="0"/>
              <a:t>High </a:t>
            </a:r>
            <a:r>
              <a:rPr lang="en-US" sz="3000" dirty="0"/>
              <a:t>Court / Supreme Court</a:t>
            </a:r>
          </a:p>
          <a:p>
            <a:r>
              <a:rPr lang="en-US" sz="3000" dirty="0" smtClean="0"/>
              <a:t>Tribunal</a:t>
            </a:r>
            <a:endParaRPr lang="en-US" sz="3000" dirty="0"/>
          </a:p>
          <a:p>
            <a:r>
              <a:rPr lang="en-US" sz="3000" dirty="0" smtClean="0"/>
              <a:t>Mutual </a:t>
            </a:r>
            <a:r>
              <a:rPr lang="en-US" sz="3000" dirty="0"/>
              <a:t>Agreement Procedure </a:t>
            </a:r>
          </a:p>
          <a:p>
            <a:r>
              <a:rPr lang="en-US" sz="3000" dirty="0" smtClean="0"/>
              <a:t>Advance </a:t>
            </a:r>
            <a:r>
              <a:rPr lang="en-US" sz="3000" dirty="0"/>
              <a:t>Pricing Agreement </a:t>
            </a:r>
          </a:p>
          <a:p>
            <a:r>
              <a:rPr lang="en-US" sz="3000" dirty="0" smtClean="0"/>
              <a:t>Authority </a:t>
            </a:r>
            <a:r>
              <a:rPr lang="en-US" sz="3000" dirty="0"/>
              <a:t>of Advance Ruling </a:t>
            </a:r>
          </a:p>
          <a:p>
            <a:r>
              <a:rPr lang="en-US" sz="3000" dirty="0" smtClean="0"/>
              <a:t>Settlement </a:t>
            </a:r>
            <a:r>
              <a:rPr lang="en-US" sz="3000" dirty="0"/>
              <a:t>Commission</a:t>
            </a:r>
          </a:p>
          <a:p>
            <a:r>
              <a:rPr lang="en-US" sz="3000" dirty="0" smtClean="0"/>
              <a:t>Union Cabinet</a:t>
            </a:r>
          </a:p>
        </p:txBody>
      </p:sp>
    </p:spTree>
    <p:extLst>
      <p:ext uri="{BB962C8B-B14F-4D97-AF65-F5344CB8AC3E}">
        <p14:creationId xmlns:p14="http://schemas.microsoft.com/office/powerpoint/2010/main" val="635661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2641293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1010455" y="1733550"/>
            <a:ext cx="7095320" cy="390525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dirty="0"/>
              <a:t>Adjudicating Forums not available in India </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B6F15528-21DE-4FAA-801E-634DDDAF4B2B}" type="slidenum">
              <a:rPr lang="en-US"/>
              <a:pPr/>
              <a:t>10</a:t>
            </a:fld>
            <a:endParaRPr lang="en-US"/>
          </a:p>
        </p:txBody>
      </p:sp>
      <p:sp>
        <p:nvSpPr>
          <p:cNvPr id="3" name="Content Placeholder 2"/>
          <p:cNvSpPr>
            <a:spLocks noGrp="1"/>
          </p:cNvSpPr>
          <p:nvPr>
            <p:ph idx="4294967295"/>
          </p:nvPr>
        </p:nvSpPr>
        <p:spPr>
          <a:xfrm>
            <a:off x="1143000" y="1847850"/>
            <a:ext cx="6848475" cy="861774"/>
          </a:xfrm>
        </p:spPr>
        <p:txBody>
          <a:bodyPr wrap="square" lIns="0" tIns="0" rIns="0" bIns="0">
            <a:spAutoFit/>
          </a:bodyPr>
          <a:lstStyle/>
          <a:p>
            <a:r>
              <a:rPr lang="en-US" sz="2800" dirty="0" smtClean="0"/>
              <a:t>Arbitration (Article 25 of the OCED and UN Convention)</a:t>
            </a:r>
            <a:endParaRPr lang="en-IN" dirty="0"/>
          </a:p>
        </p:txBody>
      </p:sp>
    </p:spTree>
    <p:extLst>
      <p:ext uri="{BB962C8B-B14F-4D97-AF65-F5344CB8AC3E}">
        <p14:creationId xmlns:p14="http://schemas.microsoft.com/office/powerpoint/2010/main" val="3814452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1562178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447675" y="1103880"/>
            <a:ext cx="8115300" cy="4982595"/>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dirty="0"/>
              <a:t>Treaties and Domestic Law: </a:t>
            </a:r>
            <a:r>
              <a:rPr lang="en-US" dirty="0" smtClean="0"/>
              <a:t>A </a:t>
            </a:r>
            <a:r>
              <a:rPr lang="en-US" dirty="0"/>
              <a:t>Synergy</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11</a:t>
            </a:fld>
            <a:endParaRPr lang="en-IN" dirty="0"/>
          </a:p>
        </p:txBody>
      </p:sp>
      <p:sp>
        <p:nvSpPr>
          <p:cNvPr id="3" name="Content Placeholder 2"/>
          <p:cNvSpPr>
            <a:spLocks noGrp="1"/>
          </p:cNvSpPr>
          <p:nvPr>
            <p:ph idx="4294967295"/>
          </p:nvPr>
        </p:nvSpPr>
        <p:spPr>
          <a:xfrm>
            <a:off x="609600" y="1268413"/>
            <a:ext cx="7791450" cy="4708981"/>
          </a:xfrm>
        </p:spPr>
        <p:txBody>
          <a:bodyPr lIns="90000">
            <a:spAutoFit/>
          </a:bodyPr>
          <a:lstStyle/>
          <a:p>
            <a:r>
              <a:rPr lang="en-US" sz="3000" dirty="0" smtClean="0"/>
              <a:t>An interplay exists between treaties and the statute governing income tax in India.</a:t>
            </a:r>
          </a:p>
          <a:p>
            <a:r>
              <a:rPr lang="en-US" sz="3000" dirty="0" smtClean="0"/>
              <a:t>S.90 of Income Tax Act, 1961: delegated &amp; valid legislation</a:t>
            </a:r>
          </a:p>
          <a:p>
            <a:r>
              <a:rPr lang="en-US" sz="3000" dirty="0" smtClean="0"/>
              <a:t>Mini legislations</a:t>
            </a:r>
          </a:p>
          <a:p>
            <a:r>
              <a:rPr lang="en-US" sz="3000" dirty="0" smtClean="0"/>
              <a:t>Binding on parties</a:t>
            </a:r>
          </a:p>
          <a:p>
            <a:r>
              <a:rPr lang="en-US" sz="3000" dirty="0" smtClean="0"/>
              <a:t>Conflict between law and treaty – which prevails?</a:t>
            </a:r>
          </a:p>
          <a:p>
            <a:r>
              <a:rPr lang="en-US" sz="3000" dirty="0" smtClean="0"/>
              <a:t>Application of treaties – optional to taxpayer</a:t>
            </a:r>
            <a:endParaRPr lang="en-IN" sz="3000" dirty="0"/>
          </a:p>
        </p:txBody>
      </p:sp>
    </p:spTree>
    <p:extLst>
      <p:ext uri="{BB962C8B-B14F-4D97-AF65-F5344CB8AC3E}">
        <p14:creationId xmlns:p14="http://schemas.microsoft.com/office/powerpoint/2010/main" val="3197898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560784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0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309562" y="997062"/>
            <a:ext cx="8343900" cy="5289437"/>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dirty="0"/>
              <a:t>Basic Treaty Principles</a:t>
            </a:r>
          </a:p>
        </p:txBody>
      </p:sp>
      <p:sp>
        <p:nvSpPr>
          <p:cNvPr id="4" name="Slide Number Placeholder 3"/>
          <p:cNvSpPr>
            <a:spLocks noGrp="1"/>
          </p:cNvSpPr>
          <p:nvPr>
            <p:ph type="sldNum" sz="quarter" idx="12"/>
          </p:nvPr>
        </p:nvSpPr>
        <p:spPr/>
        <p:txBody>
          <a:bodyPr vert="horz" lIns="91440" tIns="45720" rIns="91440" bIns="45720" rtlCol="0" anchor="ctr"/>
          <a:lstStyle/>
          <a:p>
            <a:fld id="{B6F15528-21DE-4FAA-801E-634DDDAF4B2B}" type="slidenum">
              <a:rPr lang="en-US"/>
              <a:pPr/>
              <a:t>12</a:t>
            </a:fld>
            <a:endParaRPr lang="en-US"/>
          </a:p>
        </p:txBody>
      </p:sp>
      <p:sp>
        <p:nvSpPr>
          <p:cNvPr id="3" name="Content Placeholder 2"/>
          <p:cNvSpPr>
            <a:spLocks noGrp="1"/>
          </p:cNvSpPr>
          <p:nvPr>
            <p:ph idx="4294967295"/>
          </p:nvPr>
        </p:nvSpPr>
        <p:spPr>
          <a:xfrm>
            <a:off x="366712" y="1281134"/>
            <a:ext cx="8229600" cy="4721292"/>
          </a:xfrm>
        </p:spPr>
        <p:txBody>
          <a:bodyPr>
            <a:spAutoFit/>
          </a:bodyPr>
          <a:lstStyle/>
          <a:p>
            <a:pPr>
              <a:defRPr/>
            </a:pPr>
            <a:r>
              <a:rPr lang="en-US" dirty="0" smtClean="0"/>
              <a:t>Treaty commitments must be honored by the parties in good faith</a:t>
            </a:r>
          </a:p>
          <a:p>
            <a:pPr>
              <a:defRPr/>
            </a:pPr>
            <a:r>
              <a:rPr lang="en-US" dirty="0" smtClean="0"/>
              <a:t>A party may not invoke the provisions of its internal law as justification for its failure to honor its treaty commitments</a:t>
            </a:r>
          </a:p>
          <a:p>
            <a:pPr>
              <a:defRPr/>
            </a:pPr>
            <a:r>
              <a:rPr lang="en-US" dirty="0" smtClean="0"/>
              <a:t>A treaty should be interpreted in good faith in accordance with the ordinary meaning of its terms, in their context and in light of its object and purpose</a:t>
            </a:r>
          </a:p>
        </p:txBody>
      </p:sp>
    </p:spTree>
    <p:extLst>
      <p:ext uri="{BB962C8B-B14F-4D97-AF65-F5344CB8AC3E}">
        <p14:creationId xmlns:p14="http://schemas.microsoft.com/office/powerpoint/2010/main" val="211682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2567108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ounded Rectangle 9"/>
          <p:cNvSpPr/>
          <p:nvPr/>
        </p:nvSpPr>
        <p:spPr>
          <a:xfrm>
            <a:off x="793124" y="1543049"/>
            <a:ext cx="7557752" cy="4476751"/>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2"/>
          <p:cNvSpPr>
            <a:spLocks noGrp="1" noChangeArrowheads="1"/>
          </p:cNvSpPr>
          <p:nvPr>
            <p:ph type="title"/>
          </p:nvPr>
        </p:nvSpPr>
        <p:spPr>
          <a:xfrm>
            <a:off x="228600" y="198566"/>
            <a:ext cx="8763000" cy="553998"/>
          </a:xfrm>
        </p:spPr>
        <p:txBody>
          <a:bodyPr vert="horz" lIns="0" tIns="0" rIns="0" bIns="0" rtlCol="0" anchor="ctr">
            <a:spAutoFit/>
          </a:bodyPr>
          <a:lstStyle/>
          <a:p>
            <a:r>
              <a:rPr lang="en-US" dirty="0"/>
              <a:t>Interpretation of Treaties vs. Domestic Law</a:t>
            </a:r>
          </a:p>
        </p:txBody>
      </p:sp>
      <p:sp>
        <p:nvSpPr>
          <p:cNvPr id="3" name="Slide Number Placeholder 2"/>
          <p:cNvSpPr>
            <a:spLocks noGrp="1"/>
          </p:cNvSpPr>
          <p:nvPr>
            <p:ph type="sldNum" sz="quarter" idx="12"/>
          </p:nvPr>
        </p:nvSpPr>
        <p:spPr/>
        <p:txBody>
          <a:bodyPr vert="horz" lIns="91440" tIns="45720" rIns="91440" bIns="45720" rtlCol="0" anchor="ctr"/>
          <a:lstStyle/>
          <a:p>
            <a:fld id="{B6F15528-21DE-4FAA-801E-634DDDAF4B2B}" type="slidenum">
              <a:rPr lang="en-US"/>
              <a:pPr/>
              <a:t>13</a:t>
            </a:fld>
            <a:endParaRPr lang="en-US"/>
          </a:p>
        </p:txBody>
      </p:sp>
      <p:sp>
        <p:nvSpPr>
          <p:cNvPr id="3075" name="Rectangle 3"/>
          <p:cNvSpPr>
            <a:spLocks noGrp="1" noChangeArrowheads="1"/>
          </p:cNvSpPr>
          <p:nvPr>
            <p:ph type="body" idx="4294967295"/>
          </p:nvPr>
        </p:nvSpPr>
        <p:spPr>
          <a:xfrm>
            <a:off x="914400" y="1740866"/>
            <a:ext cx="7315200" cy="4081117"/>
          </a:xfrm>
        </p:spPr>
        <p:txBody>
          <a:bodyPr wrap="square">
            <a:spAutoFit/>
          </a:bodyPr>
          <a:lstStyle/>
          <a:p>
            <a:pPr eaLnBrk="1" hangingPunct="1"/>
            <a:r>
              <a:rPr lang="en-US" sz="2700" dirty="0" smtClean="0"/>
              <a:t>“Principles adopted in interpretation of Treaties are not the same as those in interpretation of Statutory Legislation ….</a:t>
            </a:r>
          </a:p>
          <a:p>
            <a:pPr eaLnBrk="1" hangingPunct="1">
              <a:buFontTx/>
              <a:buNone/>
            </a:pPr>
            <a:r>
              <a:rPr lang="en-US" sz="2700" dirty="0" smtClean="0"/>
              <a:t>	Treaties are negotiated and entered into at a political level and have several considerations as their bases ….”</a:t>
            </a:r>
          </a:p>
          <a:p>
            <a:pPr eaLnBrk="1" hangingPunct="1">
              <a:buFontTx/>
              <a:buNone/>
            </a:pPr>
            <a:r>
              <a:rPr lang="en-US" sz="2700" dirty="0" smtClean="0"/>
              <a:t>    Treaty interpretation should be holistic</a:t>
            </a:r>
          </a:p>
          <a:p>
            <a:pPr eaLnBrk="1" hangingPunct="1"/>
            <a:r>
              <a:rPr lang="en-US" sz="2700" dirty="0" smtClean="0"/>
              <a:t>Indian Supreme Court Decision – Union of India </a:t>
            </a:r>
            <a:r>
              <a:rPr lang="en-US" sz="2700" dirty="0" err="1" smtClean="0"/>
              <a:t>vs</a:t>
            </a:r>
            <a:r>
              <a:rPr lang="en-US" sz="2700" dirty="0" smtClean="0"/>
              <a:t> </a:t>
            </a:r>
            <a:r>
              <a:rPr lang="en-US" sz="2700" dirty="0" err="1" smtClean="0"/>
              <a:t>Azadi</a:t>
            </a:r>
            <a:r>
              <a:rPr lang="en-US" sz="2700" dirty="0" smtClean="0"/>
              <a:t> </a:t>
            </a:r>
            <a:r>
              <a:rPr lang="en-US" sz="2700" dirty="0" err="1" smtClean="0"/>
              <a:t>Bachao</a:t>
            </a:r>
            <a:r>
              <a:rPr lang="en-US" sz="2700" dirty="0" smtClean="0"/>
              <a:t> </a:t>
            </a:r>
            <a:r>
              <a:rPr lang="en-US" sz="2700" dirty="0" err="1" smtClean="0"/>
              <a:t>Andolan</a:t>
            </a:r>
            <a:r>
              <a:rPr lang="en-US" sz="2700" dirty="0" smtClean="0"/>
              <a:t> (2003)</a:t>
            </a:r>
          </a:p>
        </p:txBody>
      </p:sp>
    </p:spTree>
    <p:extLst>
      <p:ext uri="{BB962C8B-B14F-4D97-AF65-F5344CB8AC3E}">
        <p14:creationId xmlns:p14="http://schemas.microsoft.com/office/powerpoint/2010/main" val="372131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2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07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2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07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2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07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2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07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065545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4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304800" y="866775"/>
            <a:ext cx="8534400" cy="5305425"/>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vert="horz" lIns="91440" tIns="45720" rIns="91440" bIns="45720" rtlCol="0" anchor="ctr"/>
          <a:lstStyle/>
          <a:p>
            <a:fld id="{B8DC796D-F65A-432F-B252-A6784120D78D}" type="slidenum">
              <a:rPr lang="en-AU"/>
              <a:pPr/>
              <a:t>14</a:t>
            </a:fld>
            <a:endParaRPr lang="en-AU" dirty="0"/>
          </a:p>
        </p:txBody>
      </p:sp>
      <p:sp>
        <p:nvSpPr>
          <p:cNvPr id="2" name="Content Placeholder 1"/>
          <p:cNvSpPr>
            <a:spLocks noGrp="1"/>
          </p:cNvSpPr>
          <p:nvPr>
            <p:ph idx="4294967295"/>
          </p:nvPr>
        </p:nvSpPr>
        <p:spPr>
          <a:xfrm>
            <a:off x="442119" y="919163"/>
            <a:ext cx="8259762" cy="5213735"/>
          </a:xfrm>
        </p:spPr>
        <p:txBody>
          <a:bodyPr>
            <a:spAutoFit/>
          </a:bodyPr>
          <a:lstStyle/>
          <a:p>
            <a:pPr marL="0" indent="0">
              <a:buClr>
                <a:schemeClr val="accent1"/>
              </a:buClr>
              <a:buNone/>
              <a:defRPr/>
            </a:pPr>
            <a:r>
              <a:rPr lang="en-US" sz="2600" b="1" i="1" dirty="0"/>
              <a:t>General rule of interpretation </a:t>
            </a:r>
            <a:r>
              <a:rPr lang="en-US" sz="2600" b="1" i="1" dirty="0" smtClean="0"/>
              <a:t>[Article 31]</a:t>
            </a:r>
            <a:endParaRPr lang="en-US" sz="2600" b="1" dirty="0"/>
          </a:p>
          <a:p>
            <a:pPr marL="857250" lvl="1" indent="-457200">
              <a:buClr>
                <a:schemeClr val="accent3">
                  <a:lumMod val="50000"/>
                </a:schemeClr>
              </a:buClr>
              <a:buFont typeface="+mj-lt"/>
              <a:buAutoNum type="arabicPeriod"/>
              <a:defRPr/>
            </a:pPr>
            <a:r>
              <a:rPr lang="en-US" sz="2600" dirty="0" smtClean="0"/>
              <a:t>“A </a:t>
            </a:r>
            <a:r>
              <a:rPr lang="en-US" sz="2600" dirty="0"/>
              <a:t>treaty shall be interpreted in good faith in accordance with the ordinary meaning to be given to the terms of the treaty in their context and in the light of its object and purpose</a:t>
            </a:r>
            <a:r>
              <a:rPr lang="en-US" sz="2600" dirty="0" smtClean="0"/>
              <a:t>.” </a:t>
            </a:r>
            <a:endParaRPr lang="en-US" sz="2600" dirty="0"/>
          </a:p>
          <a:p>
            <a:pPr marL="857250" lvl="1" indent="-457200">
              <a:buClr>
                <a:schemeClr val="accent3">
                  <a:lumMod val="50000"/>
                </a:schemeClr>
              </a:buClr>
              <a:buFont typeface="+mj-lt"/>
              <a:buAutoNum type="arabicPeriod"/>
              <a:defRPr/>
            </a:pPr>
            <a:r>
              <a:rPr lang="en-US" sz="2600" dirty="0" smtClean="0"/>
              <a:t>“The </a:t>
            </a:r>
            <a:r>
              <a:rPr lang="en-US" sz="2600" dirty="0"/>
              <a:t>context for the purpose of the interpretation of a treaty shall comprise, in addition to the text, including its preamble and annexes: </a:t>
            </a:r>
          </a:p>
          <a:p>
            <a:pPr marL="800100" lvl="2" indent="0">
              <a:buClr>
                <a:schemeClr val="accent1"/>
              </a:buClr>
              <a:buFont typeface="Arial" charset="0"/>
              <a:buNone/>
              <a:defRPr/>
            </a:pPr>
            <a:r>
              <a:rPr lang="en-US" sz="2600" dirty="0"/>
              <a:t> </a:t>
            </a:r>
            <a:r>
              <a:rPr lang="en-US" sz="2600" dirty="0" smtClean="0"/>
              <a:t>(</a:t>
            </a:r>
            <a:r>
              <a:rPr lang="en-US" sz="2600" dirty="0"/>
              <a:t>a) any agreement relating to the treaty which was made between all the parties in connection with the conclusion of the treaty</a:t>
            </a:r>
            <a:r>
              <a:rPr lang="en-US" sz="2600" dirty="0" smtClean="0"/>
              <a:t>; …” </a:t>
            </a:r>
          </a:p>
          <a:p>
            <a:pPr marL="800100" lvl="2" indent="0">
              <a:buClr>
                <a:schemeClr val="accent1"/>
              </a:buClr>
              <a:buFont typeface="Arial" charset="0"/>
              <a:buNone/>
              <a:defRPr/>
            </a:pPr>
            <a:r>
              <a:rPr lang="en-US" sz="2600" b="1" dirty="0" smtClean="0"/>
              <a:t>Ram Jethmalani </a:t>
            </a:r>
            <a:r>
              <a:rPr lang="en-US" sz="2600" b="1" dirty="0" err="1" smtClean="0"/>
              <a:t>v.s</a:t>
            </a:r>
            <a:r>
              <a:rPr lang="en-US" sz="2600" b="1" dirty="0" smtClean="0"/>
              <a:t> Union of India 339 ITR 107(SC)</a:t>
            </a:r>
            <a:endParaRPr lang="en-US" sz="2600" dirty="0"/>
          </a:p>
        </p:txBody>
      </p:sp>
    </p:spTree>
    <p:extLst>
      <p:ext uri="{BB962C8B-B14F-4D97-AF65-F5344CB8AC3E}">
        <p14:creationId xmlns:p14="http://schemas.microsoft.com/office/powerpoint/2010/main" val="2936314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4897290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Isosceles Triangle 9"/>
          <p:cNvSpPr/>
          <p:nvPr/>
        </p:nvSpPr>
        <p:spPr>
          <a:xfrm rot="16200000" flipH="1">
            <a:off x="1864995" y="-1000887"/>
            <a:ext cx="5414010" cy="9144000"/>
          </a:xfrm>
          <a:prstGeom prs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15</a:t>
            </a:fld>
            <a:endParaRPr lang="en-IN" dirty="0"/>
          </a:p>
        </p:txBody>
      </p:sp>
      <p:sp>
        <p:nvSpPr>
          <p:cNvPr id="3" name="Isosceles Triangle 2"/>
          <p:cNvSpPr/>
          <p:nvPr/>
        </p:nvSpPr>
        <p:spPr>
          <a:xfrm rot="5400000">
            <a:off x="1864995" y="-1000887"/>
            <a:ext cx="5414010" cy="9144000"/>
          </a:xfrm>
          <a:prstGeom prst="triangl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0" y="2507761"/>
            <a:ext cx="9144000" cy="2123062"/>
            <a:chOff x="371476" y="2507761"/>
            <a:chExt cx="8772524" cy="2123062"/>
          </a:xfrm>
        </p:grpSpPr>
        <p:sp>
          <p:nvSpPr>
            <p:cNvPr id="8" name="Rounded Rectangle 7"/>
            <p:cNvSpPr/>
            <p:nvPr/>
          </p:nvSpPr>
          <p:spPr>
            <a:xfrm>
              <a:off x="371476" y="2507761"/>
              <a:ext cx="8772524" cy="21230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485776" y="2535423"/>
              <a:ext cx="8543924" cy="20677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6"/>
          <p:cNvSpPr txBox="1"/>
          <p:nvPr/>
        </p:nvSpPr>
        <p:spPr>
          <a:xfrm>
            <a:off x="533400" y="3153794"/>
            <a:ext cx="8077200" cy="830997"/>
          </a:xfrm>
          <a:prstGeom prst="rect">
            <a:avLst/>
          </a:prstGeom>
        </p:spPr>
        <p:txBody>
          <a:bodyPr vert="horz" wrap="square" lIns="0" tIns="0" rIns="0" bIns="0">
            <a:spAutoFit/>
          </a:bodyPr>
          <a:lstStyle>
            <a:defPPr>
              <a:defRPr lang="en-US"/>
            </a:defPPr>
            <a:lvl1pPr lvl="0" indent="0" algn="r">
              <a:spcBef>
                <a:spcPct val="20000"/>
              </a:spcBef>
              <a:buClr>
                <a:schemeClr val="accent3"/>
              </a:buClr>
              <a:buSzPct val="95000"/>
              <a:buFont typeface="Wingdings 2"/>
              <a:buNone/>
              <a:defRPr kumimoji="0" sz="6000" b="1">
                <a:latin typeface="+mj-lt"/>
              </a:defRPr>
            </a:lvl1pPr>
            <a:lvl2pPr marL="640080" lvl="1" indent="-246888">
              <a:spcBef>
                <a:spcPct val="20000"/>
              </a:spcBef>
              <a:buClr>
                <a:schemeClr val="accent1"/>
              </a:buClr>
              <a:buSzPct val="85000"/>
              <a:buFont typeface="Wingdings 2"/>
              <a:buChar char=""/>
              <a:defRPr kumimoji="0" sz="2400"/>
            </a:lvl2pPr>
            <a:lvl3pPr lvl="2" indent="-246888">
              <a:spcBef>
                <a:spcPct val="20000"/>
              </a:spcBef>
              <a:buClr>
                <a:schemeClr val="accent2"/>
              </a:buClr>
              <a:buSzPct val="70000"/>
              <a:buFont typeface="Wingdings 2"/>
              <a:buChar char=""/>
              <a:defRPr kumimoji="0" sz="2100"/>
            </a:lvl3pPr>
            <a:lvl4pPr marL="1188720" lvl="3" indent="-210312">
              <a:spcBef>
                <a:spcPct val="20000"/>
              </a:spcBef>
              <a:buClr>
                <a:schemeClr val="accent3"/>
              </a:buClr>
              <a:buSzPct val="65000"/>
              <a:buFont typeface="Wingdings 2"/>
              <a:buChar char=""/>
              <a:defRPr kumimoji="0" sz="2000"/>
            </a:lvl4pPr>
            <a:lvl5pPr marL="1463040" lvl="4" indent="-210312">
              <a:spcBef>
                <a:spcPct val="20000"/>
              </a:spcBef>
              <a:buClr>
                <a:schemeClr val="accent4"/>
              </a:buClr>
              <a:buSzPct val="65000"/>
              <a:buFont typeface="Wingdings 2"/>
              <a:buChar char=""/>
              <a:defRPr kumimoji="0" sz="2000"/>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pPr algn="ctr"/>
            <a:r>
              <a:rPr lang="en-US" sz="5400" dirty="0">
                <a:solidFill>
                  <a:schemeClr val="tx2"/>
                </a:solidFill>
              </a:rPr>
              <a:t>Important Treaty Concepts</a:t>
            </a:r>
          </a:p>
        </p:txBody>
      </p:sp>
    </p:spTree>
    <p:extLst>
      <p:ext uri="{BB962C8B-B14F-4D97-AF65-F5344CB8AC3E}">
        <p14:creationId xmlns:p14="http://schemas.microsoft.com/office/powerpoint/2010/main" val="3877506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1070532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06" name="think-cell Slide" r:id="rId5" imgW="360" imgH="360" progId="TCLayout.ActiveDocument.1">
                  <p:embed/>
                </p:oleObj>
              </mc:Choice>
              <mc:Fallback>
                <p:oleObj name="think-cell Slide" r:id="rId5" imgW="360" imgH="360" progId="TCLayout.ActiveDocument.1">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304800" y="885825"/>
            <a:ext cx="8534400" cy="54102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dirty="0"/>
              <a:t>Article 4: Residence </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16</a:t>
            </a:fld>
            <a:endParaRPr lang="en-IN" dirty="0"/>
          </a:p>
        </p:txBody>
      </p:sp>
      <p:sp>
        <p:nvSpPr>
          <p:cNvPr id="3" name="Content Placeholder 2"/>
          <p:cNvSpPr>
            <a:spLocks noGrp="1"/>
          </p:cNvSpPr>
          <p:nvPr>
            <p:ph idx="4294967295"/>
          </p:nvPr>
        </p:nvSpPr>
        <p:spPr>
          <a:xfrm>
            <a:off x="476250" y="1328768"/>
            <a:ext cx="4410075" cy="4524315"/>
          </a:xfrm>
        </p:spPr>
        <p:txBody>
          <a:bodyPr lIns="90000">
            <a:spAutoFit/>
          </a:bodyPr>
          <a:lstStyle/>
          <a:p>
            <a:r>
              <a:rPr lang="en-US" sz="3000" dirty="0" smtClean="0"/>
              <a:t>International legal concept</a:t>
            </a:r>
          </a:p>
          <a:p>
            <a:r>
              <a:rPr lang="en-US" sz="3000" dirty="0" smtClean="0"/>
              <a:t>Concept of ‘Fiscal Domicile’</a:t>
            </a:r>
          </a:p>
          <a:p>
            <a:r>
              <a:rPr lang="en-US" sz="3000" dirty="0" smtClean="0"/>
              <a:t>Right to tax sufficient – exercise of that right irrelevant</a:t>
            </a:r>
          </a:p>
          <a:p>
            <a:r>
              <a:rPr lang="en-US" sz="3000" dirty="0" err="1" smtClean="0"/>
              <a:t>Azadi</a:t>
            </a:r>
            <a:r>
              <a:rPr lang="en-US" sz="3000" dirty="0" smtClean="0"/>
              <a:t> </a:t>
            </a:r>
            <a:r>
              <a:rPr lang="en-US" sz="3000" dirty="0" err="1" smtClean="0"/>
              <a:t>Bachao</a:t>
            </a:r>
            <a:r>
              <a:rPr lang="en-US" sz="3000" dirty="0" smtClean="0"/>
              <a:t> </a:t>
            </a:r>
            <a:r>
              <a:rPr lang="en-US" sz="3000" dirty="0" err="1" smtClean="0"/>
              <a:t>Aandolan</a:t>
            </a:r>
            <a:r>
              <a:rPr lang="en-US" sz="3000" dirty="0" smtClean="0"/>
              <a:t> 263 ITR 706(SC)</a:t>
            </a:r>
          </a:p>
        </p:txBody>
      </p:sp>
      <p:sp>
        <p:nvSpPr>
          <p:cNvPr id="5" name="Rectangle 4"/>
          <p:cNvSpPr>
            <a:spLocks/>
          </p:cNvSpPr>
          <p:nvPr/>
        </p:nvSpPr>
        <p:spPr>
          <a:xfrm>
            <a:off x="4906134" y="1328768"/>
            <a:ext cx="3851831" cy="4524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37" name="Picture 1" descr="C:\Users\Vinita\jknkjln\imgres.jpg"/>
          <p:cNvPicPr>
            <a:picLocks noChangeArrowheads="1"/>
          </p:cNvPicPr>
          <p:nvPr/>
        </p:nvPicPr>
        <p:blipFill>
          <a:blip r:embed="rId7"/>
          <a:srcRect/>
          <a:stretch>
            <a:fillRect/>
          </a:stretch>
        </p:blipFill>
        <p:spPr bwMode="auto">
          <a:xfrm>
            <a:off x="5034965" y="2290763"/>
            <a:ext cx="3594168" cy="2600324"/>
          </a:xfrm>
          <a:prstGeom prst="rect">
            <a:avLst/>
          </a:prstGeom>
          <a:noFill/>
        </p:spPr>
      </p:pic>
    </p:spTree>
    <p:extLst>
      <p:ext uri="{BB962C8B-B14F-4D97-AF65-F5344CB8AC3E}">
        <p14:creationId xmlns:p14="http://schemas.microsoft.com/office/powerpoint/2010/main" val="3261332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6836936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995966" y="1304925"/>
            <a:ext cx="7152068" cy="45339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dirty="0"/>
              <a:t>International Tax Treaties – Basic Concepts </a:t>
            </a:r>
          </a:p>
        </p:txBody>
      </p:sp>
      <p:sp>
        <p:nvSpPr>
          <p:cNvPr id="4" name="Slide Number Placeholder 3"/>
          <p:cNvSpPr>
            <a:spLocks noGrp="1"/>
          </p:cNvSpPr>
          <p:nvPr>
            <p:ph type="sldNum" sz="quarter" idx="12"/>
          </p:nvPr>
        </p:nvSpPr>
        <p:spPr/>
        <p:txBody>
          <a:bodyPr/>
          <a:lstStyle/>
          <a:p>
            <a:fld id="{8F18505E-8B8C-43B4-9DC2-2BC275660583}" type="slidenum">
              <a:rPr lang="en-IN" smtClean="0"/>
              <a:pPr/>
              <a:t>17</a:t>
            </a:fld>
            <a:endParaRPr lang="en-IN" dirty="0"/>
          </a:p>
        </p:txBody>
      </p:sp>
      <p:sp>
        <p:nvSpPr>
          <p:cNvPr id="3" name="Content Placeholder 2"/>
          <p:cNvSpPr>
            <a:spLocks noGrp="1"/>
          </p:cNvSpPr>
          <p:nvPr>
            <p:ph idx="4294967295"/>
          </p:nvPr>
        </p:nvSpPr>
        <p:spPr>
          <a:xfrm>
            <a:off x="1247775" y="1428750"/>
            <a:ext cx="6648450" cy="4228850"/>
          </a:xfrm>
        </p:spPr>
        <p:txBody>
          <a:bodyPr>
            <a:spAutoFit/>
          </a:bodyPr>
          <a:lstStyle/>
          <a:p>
            <a:r>
              <a:rPr lang="en-US" sz="2800" dirty="0" smtClean="0"/>
              <a:t>Concept of Person</a:t>
            </a:r>
          </a:p>
          <a:p>
            <a:r>
              <a:rPr lang="en-US" sz="2800" dirty="0" smtClean="0"/>
              <a:t>A person must be “Resident” namely   Liable to tax in other contracting state this is determining factor for treaty entitlement</a:t>
            </a:r>
          </a:p>
          <a:p>
            <a:r>
              <a:rPr lang="en-US" sz="2800" dirty="0" smtClean="0"/>
              <a:t>Treaty relief is available to persons who are resident</a:t>
            </a:r>
          </a:p>
          <a:p>
            <a:r>
              <a:rPr lang="en-US" sz="2800" dirty="0" smtClean="0"/>
              <a:t>Article 3(2) – effect of domestic law in interpretive process </a:t>
            </a:r>
          </a:p>
        </p:txBody>
      </p:sp>
    </p:spTree>
    <p:extLst>
      <p:ext uri="{BB962C8B-B14F-4D97-AF65-F5344CB8AC3E}">
        <p14:creationId xmlns:p14="http://schemas.microsoft.com/office/powerpoint/2010/main" val="1150903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4931102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9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695459" y="1800225"/>
            <a:ext cx="7753082" cy="390525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dirty="0"/>
              <a:t>International Tax Treaties </a:t>
            </a:r>
            <a:r>
              <a:rPr lang="en-US" dirty="0" smtClean="0"/>
              <a:t>– </a:t>
            </a:r>
            <a:r>
              <a:rPr lang="en-US" dirty="0"/>
              <a:t>Basic Concepts </a:t>
            </a:r>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18</a:t>
            </a:fld>
            <a:endParaRPr lang="en-IN" dirty="0"/>
          </a:p>
        </p:txBody>
      </p:sp>
      <p:sp>
        <p:nvSpPr>
          <p:cNvPr id="3" name="Content Placeholder 2"/>
          <p:cNvSpPr>
            <a:spLocks noGrp="1"/>
          </p:cNvSpPr>
          <p:nvPr>
            <p:ph idx="4294967295"/>
          </p:nvPr>
        </p:nvSpPr>
        <p:spPr>
          <a:xfrm>
            <a:off x="862013" y="2126915"/>
            <a:ext cx="7419975" cy="3194721"/>
          </a:xfrm>
        </p:spPr>
        <p:txBody>
          <a:bodyPr wrap="square">
            <a:spAutoFit/>
          </a:bodyPr>
          <a:lstStyle/>
          <a:p>
            <a:pPr marL="0" indent="0">
              <a:buNone/>
            </a:pPr>
            <a:r>
              <a:rPr lang="en-US" sz="2800" b="1" dirty="0" smtClean="0"/>
              <a:t>Article 3(3) of the India –UK DTAA </a:t>
            </a:r>
          </a:p>
          <a:p>
            <a:pPr marL="0" indent="0">
              <a:buNone/>
            </a:pPr>
            <a:r>
              <a:rPr lang="en-IN" sz="2800" dirty="0" smtClean="0"/>
              <a:t>“As </a:t>
            </a:r>
            <a:r>
              <a:rPr lang="en-IN" sz="2800" dirty="0"/>
              <a:t>regards the application of this Convention by a Contracting State any term not otherwise defined shall, unless the context otherwise requires, have the meaning which it has under the laws of that Contracting State relating to the taxes which are the subject of this Convention</a:t>
            </a:r>
            <a:r>
              <a:rPr lang="en-IN" sz="2800" dirty="0" smtClean="0"/>
              <a:t>.</a:t>
            </a:r>
            <a:endParaRPr lang="en-IN" sz="2800" dirty="0"/>
          </a:p>
        </p:txBody>
      </p:sp>
    </p:spTree>
    <p:extLst>
      <p:ext uri="{BB962C8B-B14F-4D97-AF65-F5344CB8AC3E}">
        <p14:creationId xmlns:p14="http://schemas.microsoft.com/office/powerpoint/2010/main" val="3014337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ext uri="{D42A27DB-BD31-4B8C-83A1-F6EECF244321}">
                <p14:modId xmlns:p14="http://schemas.microsoft.com/office/powerpoint/2010/main" val="31055966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4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Rounded Rectangle 19"/>
          <p:cNvSpPr/>
          <p:nvPr/>
        </p:nvSpPr>
        <p:spPr>
          <a:xfrm>
            <a:off x="316523" y="1025768"/>
            <a:ext cx="8534400" cy="5284479"/>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615553"/>
          </a:xfrm>
        </p:spPr>
        <p:txBody>
          <a:bodyPr lIns="0" tIns="0" rIns="0" bIns="0"/>
          <a:lstStyle/>
          <a:p>
            <a:r>
              <a:rPr lang="en-US" dirty="0" smtClean="0"/>
              <a:t>History of </a:t>
            </a:r>
            <a:r>
              <a:rPr lang="en-US" smtClean="0"/>
              <a:t>Tax Treaty </a:t>
            </a:r>
            <a:r>
              <a:rPr lang="en-US" dirty="0" smtClean="0"/>
              <a:t>(1/2)</a:t>
            </a:r>
            <a:endParaRPr lang="en-IN" dirty="0"/>
          </a:p>
        </p:txBody>
      </p:sp>
      <p:sp>
        <p:nvSpPr>
          <p:cNvPr id="4" name="Slide Number Placeholder 3"/>
          <p:cNvSpPr>
            <a:spLocks noGrp="1"/>
          </p:cNvSpPr>
          <p:nvPr>
            <p:ph type="sldNum" sz="quarter" idx="12"/>
          </p:nvPr>
        </p:nvSpPr>
        <p:spPr/>
        <p:txBody>
          <a:bodyPr/>
          <a:lstStyle/>
          <a:p>
            <a:fld id="{95779855-8193-4AD4-88E6-440C870FE5CE}" type="slidenum">
              <a:rPr lang="en-US" smtClean="0"/>
              <a:pPr/>
              <a:t>1</a:t>
            </a:fld>
            <a:endParaRPr lang="en-US"/>
          </a:p>
        </p:txBody>
      </p:sp>
      <p:sp>
        <p:nvSpPr>
          <p:cNvPr id="17" name="Content Placeholder 2"/>
          <p:cNvSpPr txBox="1">
            <a:spLocks/>
          </p:cNvSpPr>
          <p:nvPr/>
        </p:nvSpPr>
        <p:spPr>
          <a:xfrm>
            <a:off x="395288" y="1333500"/>
            <a:ext cx="8353425" cy="4976747"/>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50" dirty="0" smtClean="0"/>
              <a:t>Earliest Treaty was adopted by Prussia around the start of the Twentieth Century</a:t>
            </a:r>
          </a:p>
          <a:p>
            <a:r>
              <a:rPr lang="en-US" sz="2450" dirty="0" smtClean="0"/>
              <a:t>First Treaty was with Austria signed in 1899</a:t>
            </a:r>
          </a:p>
          <a:p>
            <a:r>
              <a:rPr lang="en-US" sz="2450" dirty="0" smtClean="0"/>
              <a:t>In 1920 League of Nations began to play a leadership role</a:t>
            </a:r>
          </a:p>
          <a:p>
            <a:r>
              <a:rPr lang="en-US" sz="2450" dirty="0" smtClean="0"/>
              <a:t>1928 published the first internationally important Model Tax Conventions  </a:t>
            </a:r>
          </a:p>
          <a:p>
            <a:r>
              <a:rPr lang="en-US" sz="2450" dirty="0" smtClean="0"/>
              <a:t>After World War I, Germany signed a treaty with Czechoslovakia in 1921 and with Austria in 1922</a:t>
            </a:r>
          </a:p>
          <a:p>
            <a:r>
              <a:rPr lang="en-US" sz="2450" dirty="0" smtClean="0"/>
              <a:t>The League of Nations began publication on tax treaties in 1923</a:t>
            </a:r>
          </a:p>
          <a:p>
            <a:r>
              <a:rPr lang="en-US" sz="2450" dirty="0" smtClean="0"/>
              <a:t>The OCED becomes the Organization for Economic Cooperation and Development</a:t>
            </a:r>
            <a:endParaRPr lang="en-IN" sz="2450" dirty="0"/>
          </a:p>
        </p:txBody>
      </p:sp>
    </p:spTree>
    <p:extLst>
      <p:ext uri="{BB962C8B-B14F-4D97-AF65-F5344CB8AC3E}">
        <p14:creationId xmlns:p14="http://schemas.microsoft.com/office/powerpoint/2010/main" val="2215269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341436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304799" y="1285875"/>
            <a:ext cx="8601075" cy="44958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a:t>Liable to tax </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19</a:t>
            </a:fld>
            <a:endParaRPr lang="en-IN" dirty="0"/>
          </a:p>
        </p:txBody>
      </p:sp>
      <p:sp>
        <p:nvSpPr>
          <p:cNvPr id="3" name="Content Placeholder 2"/>
          <p:cNvSpPr>
            <a:spLocks noGrp="1"/>
          </p:cNvSpPr>
          <p:nvPr>
            <p:ph idx="4294967295"/>
          </p:nvPr>
        </p:nvSpPr>
        <p:spPr>
          <a:xfrm>
            <a:off x="490536" y="1468438"/>
            <a:ext cx="8229600" cy="4389437"/>
          </a:xfrm>
        </p:spPr>
        <p:txBody>
          <a:bodyPr lIns="90000">
            <a:normAutofit fontScale="92500" lnSpcReduction="10000"/>
          </a:bodyPr>
          <a:lstStyle/>
          <a:p>
            <a:r>
              <a:rPr lang="en-IN" dirty="0" smtClean="0"/>
              <a:t>Union of India v. </a:t>
            </a:r>
            <a:r>
              <a:rPr lang="en-IN" dirty="0" err="1" smtClean="0"/>
              <a:t>Azadi</a:t>
            </a:r>
            <a:r>
              <a:rPr lang="en-IN" dirty="0" smtClean="0"/>
              <a:t> </a:t>
            </a:r>
            <a:r>
              <a:rPr lang="en-IN" dirty="0" err="1" smtClean="0"/>
              <a:t>Bachao</a:t>
            </a:r>
            <a:r>
              <a:rPr lang="en-IN" dirty="0" smtClean="0"/>
              <a:t> </a:t>
            </a:r>
            <a:r>
              <a:rPr lang="en-IN" dirty="0" err="1" smtClean="0"/>
              <a:t>Andolan</a:t>
            </a:r>
            <a:r>
              <a:rPr lang="en-IN" dirty="0" smtClean="0"/>
              <a:t> 263 ITR 706 (SC)</a:t>
            </a:r>
          </a:p>
          <a:p>
            <a:r>
              <a:rPr lang="en-IN" dirty="0" smtClean="0"/>
              <a:t>Serco BPO </a:t>
            </a:r>
            <a:r>
              <a:rPr lang="en-IN" dirty="0" err="1" smtClean="0"/>
              <a:t>Pvt</a:t>
            </a:r>
            <a:r>
              <a:rPr lang="en-IN" dirty="0" smtClean="0"/>
              <a:t> Ltd. V. AAR 280 CTR 1 (P&amp;H)</a:t>
            </a:r>
          </a:p>
          <a:p>
            <a:r>
              <a:rPr lang="en-IN" dirty="0" smtClean="0"/>
              <a:t>Emirates Shipping Line, FZE v. </a:t>
            </a:r>
            <a:r>
              <a:rPr lang="en-IN" dirty="0" err="1" smtClean="0"/>
              <a:t>ADIT</a:t>
            </a:r>
            <a:r>
              <a:rPr lang="en-IN" dirty="0" smtClean="0"/>
              <a:t> 349 </a:t>
            </a:r>
            <a:r>
              <a:rPr lang="en-IN" dirty="0" err="1" smtClean="0"/>
              <a:t>ITR</a:t>
            </a:r>
            <a:r>
              <a:rPr lang="en-IN" dirty="0" smtClean="0"/>
              <a:t> 493 (Del)</a:t>
            </a:r>
          </a:p>
          <a:p>
            <a:r>
              <a:rPr lang="en-IN" dirty="0" smtClean="0"/>
              <a:t>ADIT v. Green Emirate Shipping &amp; Travels 100 ITD 203 (Mum)</a:t>
            </a:r>
          </a:p>
          <a:p>
            <a:r>
              <a:rPr lang="en-IN" dirty="0" err="1" smtClean="0"/>
              <a:t>Maerskline</a:t>
            </a:r>
            <a:r>
              <a:rPr lang="en-IN" dirty="0" smtClean="0"/>
              <a:t> UK Ltd v. DDIT WP Nos.1295/2008 &amp; 272/2009 (Cal HC)</a:t>
            </a:r>
          </a:p>
        </p:txBody>
      </p:sp>
    </p:spTree>
    <p:extLst>
      <p:ext uri="{BB962C8B-B14F-4D97-AF65-F5344CB8AC3E}">
        <p14:creationId xmlns:p14="http://schemas.microsoft.com/office/powerpoint/2010/main" val="555907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2108509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3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304800" y="866775"/>
            <a:ext cx="8534400" cy="54102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dirty="0"/>
              <a:t>Heads of Income under Treaties</a:t>
            </a:r>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20</a:t>
            </a:fld>
            <a:endParaRPr lang="en-IN" dirty="0"/>
          </a:p>
        </p:txBody>
      </p:sp>
      <p:sp>
        <p:nvSpPr>
          <p:cNvPr id="3" name="Content Placeholder 2"/>
          <p:cNvSpPr>
            <a:spLocks noGrp="1"/>
          </p:cNvSpPr>
          <p:nvPr>
            <p:ph idx="4294967295"/>
          </p:nvPr>
        </p:nvSpPr>
        <p:spPr>
          <a:xfrm>
            <a:off x="381000" y="925513"/>
            <a:ext cx="8305800" cy="5201424"/>
          </a:xfrm>
        </p:spPr>
        <p:txBody>
          <a:bodyPr wrap="square">
            <a:spAutoFit/>
          </a:bodyPr>
          <a:lstStyle/>
          <a:p>
            <a:r>
              <a:rPr lang="en-US" sz="2000" dirty="0" smtClean="0"/>
              <a:t>Income from Immovable property – </a:t>
            </a:r>
            <a:r>
              <a:rPr lang="en-US" sz="2000" b="1" dirty="0" smtClean="0"/>
              <a:t>Article 6 </a:t>
            </a:r>
          </a:p>
          <a:p>
            <a:r>
              <a:rPr lang="en-US" sz="2000" dirty="0" smtClean="0"/>
              <a:t>Business Income – </a:t>
            </a:r>
            <a:r>
              <a:rPr lang="en-US" sz="2000" b="1" dirty="0" smtClean="0"/>
              <a:t>Article 7</a:t>
            </a:r>
          </a:p>
          <a:p>
            <a:r>
              <a:rPr lang="en-US" sz="2000" dirty="0" smtClean="0"/>
              <a:t>Shipping and Airline Business – </a:t>
            </a:r>
            <a:r>
              <a:rPr lang="en-US" sz="2000" b="1" dirty="0" smtClean="0"/>
              <a:t>Article 8</a:t>
            </a:r>
          </a:p>
          <a:p>
            <a:r>
              <a:rPr lang="en-US" sz="2000" dirty="0" smtClean="0"/>
              <a:t>Dividend – </a:t>
            </a:r>
            <a:r>
              <a:rPr lang="en-US" sz="2000" b="1" dirty="0" smtClean="0"/>
              <a:t>Article 10</a:t>
            </a:r>
          </a:p>
          <a:p>
            <a:r>
              <a:rPr lang="en-US" sz="2000" dirty="0" smtClean="0"/>
              <a:t>Interest – </a:t>
            </a:r>
            <a:r>
              <a:rPr lang="en-US" sz="2000" b="1" dirty="0" smtClean="0"/>
              <a:t>Article 11</a:t>
            </a:r>
          </a:p>
          <a:p>
            <a:r>
              <a:rPr lang="en-US" sz="2000" dirty="0" smtClean="0"/>
              <a:t>Royalty – </a:t>
            </a:r>
            <a:r>
              <a:rPr lang="en-US" sz="2000" b="1" dirty="0" smtClean="0"/>
              <a:t>Article 12</a:t>
            </a:r>
          </a:p>
          <a:p>
            <a:r>
              <a:rPr lang="en-US" sz="2000" dirty="0" smtClean="0"/>
              <a:t>Capital Gains – </a:t>
            </a:r>
            <a:r>
              <a:rPr lang="en-US" sz="2000" b="1" dirty="0" smtClean="0"/>
              <a:t>Article 13</a:t>
            </a:r>
          </a:p>
          <a:p>
            <a:r>
              <a:rPr lang="en-US" sz="2000" dirty="0" smtClean="0"/>
              <a:t>Income from Employment – </a:t>
            </a:r>
            <a:r>
              <a:rPr lang="en-US" sz="2000" b="1" dirty="0" smtClean="0"/>
              <a:t>Article 15</a:t>
            </a:r>
          </a:p>
          <a:p>
            <a:r>
              <a:rPr lang="en-US" sz="2000" dirty="0" smtClean="0"/>
              <a:t>Directors’ Fees – </a:t>
            </a:r>
            <a:r>
              <a:rPr lang="en-US" sz="2000" b="1" dirty="0" smtClean="0"/>
              <a:t>Article 16</a:t>
            </a:r>
          </a:p>
          <a:p>
            <a:r>
              <a:rPr lang="en-US" sz="2000" dirty="0" smtClean="0"/>
              <a:t>Artists and Sportsperson – </a:t>
            </a:r>
            <a:r>
              <a:rPr lang="en-US" sz="2000" b="1" dirty="0" smtClean="0"/>
              <a:t>Article 17</a:t>
            </a:r>
          </a:p>
          <a:p>
            <a:r>
              <a:rPr lang="en-US" sz="2000" dirty="0" smtClean="0"/>
              <a:t>Pension – </a:t>
            </a:r>
            <a:r>
              <a:rPr lang="en-US" sz="2000" b="1" dirty="0" smtClean="0"/>
              <a:t>Article 18</a:t>
            </a:r>
          </a:p>
          <a:p>
            <a:r>
              <a:rPr lang="en-US" sz="2000" dirty="0" smtClean="0"/>
              <a:t>Government Service – </a:t>
            </a:r>
            <a:r>
              <a:rPr lang="en-US" sz="2000" b="1" dirty="0" smtClean="0"/>
              <a:t>Article 19</a:t>
            </a:r>
          </a:p>
          <a:p>
            <a:r>
              <a:rPr lang="en-US" sz="2000" dirty="0" smtClean="0"/>
              <a:t>Students – </a:t>
            </a:r>
            <a:r>
              <a:rPr lang="en-US" sz="2000" b="1" dirty="0" smtClean="0"/>
              <a:t>Article 20</a:t>
            </a:r>
          </a:p>
          <a:p>
            <a:r>
              <a:rPr lang="en-US" sz="2000" dirty="0" smtClean="0"/>
              <a:t>Other Income – </a:t>
            </a:r>
            <a:r>
              <a:rPr lang="en-US" sz="2000" b="1" dirty="0" smtClean="0"/>
              <a:t>Article 21</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037069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304800" y="866775"/>
            <a:ext cx="8534400" cy="51816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dirty="0"/>
              <a:t>Articles allowing source based taxation</a:t>
            </a:r>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21</a:t>
            </a:fld>
            <a:endParaRPr lang="en-IN" dirty="0"/>
          </a:p>
        </p:txBody>
      </p:sp>
      <p:sp>
        <p:nvSpPr>
          <p:cNvPr id="3" name="Content Placeholder 2"/>
          <p:cNvSpPr>
            <a:spLocks noGrp="1"/>
          </p:cNvSpPr>
          <p:nvPr>
            <p:ph idx="4294967295"/>
          </p:nvPr>
        </p:nvSpPr>
        <p:spPr>
          <a:xfrm>
            <a:off x="457200" y="1011238"/>
            <a:ext cx="8020050" cy="4918269"/>
          </a:xfrm>
        </p:spPr>
        <p:txBody>
          <a:bodyPr wrap="square">
            <a:spAutoFit/>
          </a:bodyPr>
          <a:lstStyle/>
          <a:p>
            <a:r>
              <a:rPr lang="en-US" sz="2800" dirty="0" smtClean="0"/>
              <a:t>Income from Immovable property</a:t>
            </a:r>
          </a:p>
          <a:p>
            <a:r>
              <a:rPr lang="en-US" sz="2800" dirty="0" smtClean="0"/>
              <a:t>Business Income (if PE)</a:t>
            </a:r>
          </a:p>
          <a:p>
            <a:r>
              <a:rPr lang="en-US" sz="2800" dirty="0" smtClean="0"/>
              <a:t>Interest / </a:t>
            </a:r>
            <a:r>
              <a:rPr lang="en-US" sz="2800" dirty="0" smtClean="0"/>
              <a:t>Royalty / </a:t>
            </a:r>
            <a:r>
              <a:rPr lang="en-US" sz="2800" dirty="0" smtClean="0"/>
              <a:t>FTS (if arising or payer is in source jurisdiction)</a:t>
            </a:r>
          </a:p>
          <a:p>
            <a:r>
              <a:rPr lang="en-US" sz="2800" dirty="0" smtClean="0"/>
              <a:t>Capital Gains </a:t>
            </a:r>
          </a:p>
          <a:p>
            <a:pPr lvl="1"/>
            <a:r>
              <a:rPr lang="en-US" dirty="0" err="1" smtClean="0"/>
              <a:t>Situs</a:t>
            </a:r>
            <a:r>
              <a:rPr lang="en-US" dirty="0" smtClean="0"/>
              <a:t> of immovable property / Movable property if part of PE</a:t>
            </a:r>
          </a:p>
          <a:p>
            <a:pPr lvl="1"/>
            <a:r>
              <a:rPr lang="en-US" dirty="0" smtClean="0"/>
              <a:t>Co-owns shares – residence of shareholders*</a:t>
            </a:r>
          </a:p>
          <a:p>
            <a:pPr lvl="1"/>
            <a:r>
              <a:rPr lang="en-US" dirty="0" smtClean="0"/>
              <a:t>Shares of a company deriving more than 50 per cent* of its value from immovable </a:t>
            </a:r>
            <a:r>
              <a:rPr lang="en-US" dirty="0" smtClean="0"/>
              <a:t>property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284383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952500" y="1334521"/>
            <a:ext cx="7239000" cy="4589008"/>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dirty="0"/>
              <a:t>Article allowing residence based taxation</a:t>
            </a:r>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22</a:t>
            </a:fld>
            <a:endParaRPr lang="en-IN" dirty="0"/>
          </a:p>
        </p:txBody>
      </p:sp>
      <p:sp>
        <p:nvSpPr>
          <p:cNvPr id="3" name="Content Placeholder 2"/>
          <p:cNvSpPr>
            <a:spLocks noGrp="1"/>
          </p:cNvSpPr>
          <p:nvPr>
            <p:ph idx="4294967295"/>
          </p:nvPr>
        </p:nvSpPr>
        <p:spPr>
          <a:xfrm>
            <a:off x="1238250" y="1908554"/>
            <a:ext cx="6667500" cy="2259080"/>
          </a:xfrm>
        </p:spPr>
        <p:txBody>
          <a:bodyPr wrap="square">
            <a:spAutoFit/>
          </a:bodyPr>
          <a:lstStyle/>
          <a:p>
            <a:r>
              <a:rPr lang="en-US" dirty="0" smtClean="0"/>
              <a:t>Business Income – If no PE</a:t>
            </a:r>
          </a:p>
          <a:p>
            <a:r>
              <a:rPr lang="en-US" dirty="0" smtClean="0"/>
              <a:t>Shipping / Airline</a:t>
            </a:r>
          </a:p>
          <a:p>
            <a:r>
              <a:rPr lang="en-US" dirty="0" smtClean="0"/>
              <a:t>Capital gains – owner of shares in resident state</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8934514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304800" y="1028699"/>
            <a:ext cx="8534400" cy="4838701"/>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dirty="0"/>
              <a:t>Mauritius conundrum </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23</a:t>
            </a:fld>
            <a:endParaRPr lang="en-IN" dirty="0"/>
          </a:p>
        </p:txBody>
      </p:sp>
      <p:sp>
        <p:nvSpPr>
          <p:cNvPr id="3" name="Content Placeholder 2"/>
          <p:cNvSpPr>
            <a:spLocks noGrp="1"/>
          </p:cNvSpPr>
          <p:nvPr>
            <p:ph idx="4294967295"/>
          </p:nvPr>
        </p:nvSpPr>
        <p:spPr>
          <a:xfrm>
            <a:off x="400050" y="1185892"/>
            <a:ext cx="8229600" cy="4524315"/>
          </a:xfrm>
        </p:spPr>
        <p:txBody>
          <a:bodyPr>
            <a:spAutoFit/>
          </a:bodyPr>
          <a:lstStyle/>
          <a:p>
            <a:r>
              <a:rPr lang="en-US" dirty="0" smtClean="0"/>
              <a:t>How was the problem created </a:t>
            </a:r>
          </a:p>
          <a:p>
            <a:r>
              <a:rPr lang="en-US" dirty="0" smtClean="0"/>
              <a:t>Who is responsible for treaty shopping </a:t>
            </a:r>
          </a:p>
          <a:p>
            <a:r>
              <a:rPr lang="en-US" dirty="0" smtClean="0"/>
              <a:t>CBDT Circular No 682 dated 30 March 1994</a:t>
            </a:r>
          </a:p>
          <a:p>
            <a:r>
              <a:rPr lang="en-US" dirty="0" smtClean="0"/>
              <a:t>CBDT Circular </a:t>
            </a:r>
            <a:r>
              <a:rPr lang="en-US" dirty="0"/>
              <a:t>No </a:t>
            </a:r>
            <a:r>
              <a:rPr lang="en-US" dirty="0" smtClean="0"/>
              <a:t>789 </a:t>
            </a:r>
            <a:r>
              <a:rPr lang="en-US" dirty="0"/>
              <a:t>dated </a:t>
            </a:r>
            <a:r>
              <a:rPr lang="en-US" dirty="0" smtClean="0"/>
              <a:t>13 April 2000</a:t>
            </a:r>
          </a:p>
          <a:p>
            <a:r>
              <a:rPr lang="en-US" dirty="0" smtClean="0"/>
              <a:t>Press Release dated 1 March 2013</a:t>
            </a:r>
          </a:p>
          <a:p>
            <a:r>
              <a:rPr lang="en-US" dirty="0" smtClean="0"/>
              <a:t>General Anti Avoidance Rules (GAAR) deferred till FY 2017-18 (to apply </a:t>
            </a:r>
            <a:r>
              <a:rPr lang="en-US" b="1" dirty="0" smtClean="0">
                <a:solidFill>
                  <a:schemeClr val="tx2"/>
                </a:solidFill>
              </a:rPr>
              <a:t>prospectively</a:t>
            </a:r>
            <a:r>
              <a:rPr lang="en-US" dirty="0" smtClean="0">
                <a:solidFill>
                  <a:schemeClr val="tx2"/>
                </a:solidFill>
              </a:rPr>
              <a:t> </a:t>
            </a:r>
            <a:r>
              <a:rPr lang="en-US" dirty="0" smtClean="0"/>
              <a:t>to investments made on or after 1 April 2017) </a:t>
            </a:r>
          </a:p>
        </p:txBody>
      </p:sp>
    </p:spTree>
    <p:extLst>
      <p:ext uri="{BB962C8B-B14F-4D97-AF65-F5344CB8AC3E}">
        <p14:creationId xmlns:p14="http://schemas.microsoft.com/office/powerpoint/2010/main" val="1944196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9175089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428624" y="1500187"/>
            <a:ext cx="8277225" cy="4567238"/>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1107996"/>
          </a:xfrm>
        </p:spPr>
        <p:txBody>
          <a:bodyPr vert="horz" lIns="0" tIns="0" rIns="0" bIns="0" rtlCol="0" anchor="ctr">
            <a:spAutoFit/>
          </a:bodyPr>
          <a:lstStyle/>
          <a:p>
            <a:r>
              <a:rPr lang="en-US"/>
              <a:t>Union of India v Azadi Bachao Andolan 263 ITR 706 Supreme Court</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24</a:t>
            </a:fld>
            <a:endParaRPr lang="en-IN" dirty="0"/>
          </a:p>
        </p:txBody>
      </p:sp>
      <p:sp>
        <p:nvSpPr>
          <p:cNvPr id="3" name="Content Placeholder 2"/>
          <p:cNvSpPr>
            <a:spLocks noGrp="1"/>
          </p:cNvSpPr>
          <p:nvPr>
            <p:ph idx="4294967295"/>
          </p:nvPr>
        </p:nvSpPr>
        <p:spPr>
          <a:xfrm>
            <a:off x="495300" y="1677988"/>
            <a:ext cx="8191500" cy="4221669"/>
          </a:xfrm>
        </p:spPr>
        <p:txBody>
          <a:bodyPr wrap="square" lIns="0" tIns="0" rIns="0" bIns="0">
            <a:spAutoFit/>
          </a:bodyPr>
          <a:lstStyle/>
          <a:p>
            <a:pPr>
              <a:spcBef>
                <a:spcPts val="100"/>
              </a:spcBef>
              <a:spcAft>
                <a:spcPts val="100"/>
              </a:spcAft>
            </a:pPr>
            <a:r>
              <a:rPr lang="en-US" sz="2000" dirty="0" smtClean="0"/>
              <a:t>Issue – Whether Circular No. 789 dated 13.4.2000 with regard to the application of Indo – Mauritius Double Taxation Avoidance Convention issued by the </a:t>
            </a:r>
            <a:r>
              <a:rPr lang="en-US" sz="2000" dirty="0" err="1" smtClean="0"/>
              <a:t>CBDT</a:t>
            </a:r>
            <a:r>
              <a:rPr lang="en-US" sz="2000" dirty="0" smtClean="0"/>
              <a:t> is ultra vires of S.90 and S.119 of Income Tax Act, 1961?</a:t>
            </a:r>
          </a:p>
          <a:p>
            <a:pPr>
              <a:spcBef>
                <a:spcPts val="100"/>
              </a:spcBef>
              <a:spcAft>
                <a:spcPts val="100"/>
              </a:spcAft>
            </a:pPr>
            <a:r>
              <a:rPr lang="en-US" sz="2000" dirty="0" smtClean="0"/>
              <a:t>Held</a:t>
            </a:r>
          </a:p>
          <a:p>
            <a:pPr>
              <a:spcBef>
                <a:spcPts val="100"/>
              </a:spcBef>
              <a:spcAft>
                <a:spcPts val="100"/>
              </a:spcAft>
            </a:pPr>
            <a:r>
              <a:rPr lang="en-US" sz="2000" dirty="0" smtClean="0"/>
              <a:t>Principles adopted in interpretation of Treaties are not the same as those in interpretation of Statutory Legislation</a:t>
            </a:r>
          </a:p>
          <a:p>
            <a:pPr>
              <a:spcBef>
                <a:spcPts val="100"/>
              </a:spcBef>
              <a:spcAft>
                <a:spcPts val="100"/>
              </a:spcAft>
            </a:pPr>
            <a:r>
              <a:rPr lang="en-US" sz="2000" dirty="0" smtClean="0"/>
              <a:t>Treaties are negotiated and entered into at a political level and have several consideration as their bases</a:t>
            </a:r>
          </a:p>
          <a:p>
            <a:pPr>
              <a:spcBef>
                <a:spcPts val="100"/>
              </a:spcBef>
              <a:spcAft>
                <a:spcPts val="100"/>
              </a:spcAft>
            </a:pPr>
            <a:r>
              <a:rPr lang="en-US" sz="2000" dirty="0" smtClean="0"/>
              <a:t>Circular briefly defines Article 4 of the Indo – Mauritius </a:t>
            </a:r>
            <a:r>
              <a:rPr lang="en-US" sz="2000" dirty="0" err="1" smtClean="0"/>
              <a:t>DTAC</a:t>
            </a:r>
            <a:r>
              <a:rPr lang="en-US" sz="2000" dirty="0" smtClean="0"/>
              <a:t> and states that </a:t>
            </a:r>
            <a:r>
              <a:rPr lang="en-US" sz="2000" dirty="0" err="1" smtClean="0"/>
              <a:t>FIIs</a:t>
            </a:r>
            <a:r>
              <a:rPr lang="en-US" sz="2000" dirty="0" smtClean="0"/>
              <a:t> and other investor funds incorporated in Mauritius are invariably residents of the country and thus liable for taxation in Mauritius.</a:t>
            </a:r>
          </a:p>
          <a:p>
            <a:pPr>
              <a:spcBef>
                <a:spcPts val="100"/>
              </a:spcBef>
              <a:spcAft>
                <a:spcPts val="100"/>
              </a:spcAft>
            </a:pPr>
            <a:r>
              <a:rPr lang="en-US" sz="2000" dirty="0" smtClean="0"/>
              <a:t>SC states that Circular No. 789 does not interfere with S. 90 and S. 119 and is well within the ambit of the Indian Income Tax Act</a:t>
            </a:r>
            <a:endParaRPr lang="en-IN" sz="2000" dirty="0"/>
          </a:p>
        </p:txBody>
      </p:sp>
    </p:spTree>
    <p:extLst>
      <p:ext uri="{BB962C8B-B14F-4D97-AF65-F5344CB8AC3E}">
        <p14:creationId xmlns:p14="http://schemas.microsoft.com/office/powerpoint/2010/main" val="98267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684888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22" name="think-cell Slide" r:id="rId5" imgW="360" imgH="360" progId="TCLayout.ActiveDocument.1">
                  <p:embed/>
                </p:oleObj>
              </mc:Choice>
              <mc:Fallback>
                <p:oleObj name="think-cell Slide" r:id="rId5" imgW="360" imgH="360" progId="TCLayout.ActiveDocument.1">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304800" y="866775"/>
            <a:ext cx="8534400" cy="54102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265" name="Picture 1" descr="C:\Users\Vinita\jknkjln\company-startups-nl-320x240.jpg"/>
          <p:cNvPicPr>
            <a:picLocks noChangeAspect="1" noChangeArrowheads="1"/>
          </p:cNvPicPr>
          <p:nvPr/>
        </p:nvPicPr>
        <p:blipFill>
          <a:blip r:embed="rId7"/>
          <a:srcRect/>
          <a:stretch>
            <a:fillRect/>
          </a:stretch>
        </p:blipFill>
        <p:spPr bwMode="auto">
          <a:xfrm>
            <a:off x="4933949" y="967439"/>
            <a:ext cx="3819526" cy="2864645"/>
          </a:xfrm>
          <a:prstGeom prst="ellipse">
            <a:avLst/>
          </a:prstGeom>
          <a:noFill/>
        </p:spPr>
      </p:pic>
      <p:sp>
        <p:nvSpPr>
          <p:cNvPr id="2" name="Title 1"/>
          <p:cNvSpPr>
            <a:spLocks noGrp="1"/>
          </p:cNvSpPr>
          <p:nvPr>
            <p:ph type="title"/>
          </p:nvPr>
        </p:nvSpPr>
        <p:spPr>
          <a:xfrm>
            <a:off x="228600" y="198566"/>
            <a:ext cx="8763000" cy="553998"/>
          </a:xfrm>
        </p:spPr>
        <p:txBody>
          <a:bodyPr>
            <a:normAutofit/>
          </a:bodyPr>
          <a:lstStyle/>
          <a:p>
            <a:r>
              <a:rPr lang="en-US" dirty="0" smtClean="0"/>
              <a:t>Article 5 : Permanent Establishment</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25</a:t>
            </a:fld>
            <a:endParaRPr lang="en-IN" dirty="0"/>
          </a:p>
        </p:txBody>
      </p:sp>
      <p:sp>
        <p:nvSpPr>
          <p:cNvPr id="3" name="Content Placeholder 2"/>
          <p:cNvSpPr>
            <a:spLocks noGrp="1"/>
          </p:cNvSpPr>
          <p:nvPr>
            <p:ph idx="4294967295"/>
          </p:nvPr>
        </p:nvSpPr>
        <p:spPr>
          <a:xfrm>
            <a:off x="476250" y="971550"/>
            <a:ext cx="7696200" cy="5395323"/>
          </a:xfrm>
        </p:spPr>
        <p:txBody>
          <a:bodyPr vert="horz" wrap="square" lIns="0" tIns="0" rIns="0" bIns="0" rtlCol="0">
            <a:spAutoFit/>
          </a:bodyPr>
          <a:lstStyle/>
          <a:p>
            <a:pPr>
              <a:spcBef>
                <a:spcPts val="100"/>
              </a:spcBef>
              <a:spcAft>
                <a:spcPts val="100"/>
              </a:spcAft>
            </a:pPr>
            <a:r>
              <a:rPr lang="en-US" sz="2400" dirty="0"/>
              <a:t>Fixed place of the business of an </a:t>
            </a:r>
            <a:r>
              <a:rPr lang="en-US" sz="2400" dirty="0" smtClean="0"/>
              <a:t/>
            </a:r>
            <a:br>
              <a:rPr lang="en-US" sz="2400" dirty="0" smtClean="0"/>
            </a:br>
            <a:r>
              <a:rPr lang="en-US" sz="2400" dirty="0" smtClean="0"/>
              <a:t>enterprise </a:t>
            </a:r>
            <a:r>
              <a:rPr lang="en-US" sz="2400" dirty="0"/>
              <a:t>in a particular country.</a:t>
            </a:r>
          </a:p>
          <a:p>
            <a:pPr>
              <a:spcBef>
                <a:spcPts val="100"/>
              </a:spcBef>
              <a:spcAft>
                <a:spcPts val="100"/>
              </a:spcAft>
            </a:pPr>
            <a:r>
              <a:rPr lang="en-US" sz="2400" dirty="0"/>
              <a:t>Types of PE </a:t>
            </a:r>
            <a:r>
              <a:rPr lang="en-US" sz="2400" dirty="0" smtClean="0"/>
              <a:t>include</a:t>
            </a:r>
            <a:endParaRPr lang="en-US" sz="2400" dirty="0"/>
          </a:p>
          <a:p>
            <a:pPr lvl="1"/>
            <a:r>
              <a:rPr lang="en-US" sz="2400" dirty="0"/>
              <a:t>Fixed Place PE </a:t>
            </a:r>
          </a:p>
          <a:p>
            <a:pPr lvl="1"/>
            <a:r>
              <a:rPr lang="en-US" sz="2400" dirty="0"/>
              <a:t>Agency PE</a:t>
            </a:r>
          </a:p>
          <a:p>
            <a:pPr lvl="1"/>
            <a:r>
              <a:rPr lang="en-US" sz="2400" dirty="0"/>
              <a:t>Service PE </a:t>
            </a:r>
          </a:p>
          <a:p>
            <a:pPr lvl="1"/>
            <a:r>
              <a:rPr lang="en-US" sz="2400" dirty="0"/>
              <a:t>Construction PE</a:t>
            </a:r>
          </a:p>
          <a:p>
            <a:pPr>
              <a:spcBef>
                <a:spcPts val="100"/>
              </a:spcBef>
              <a:spcAft>
                <a:spcPts val="100"/>
              </a:spcAft>
            </a:pPr>
            <a:r>
              <a:rPr lang="en-US" sz="2400" dirty="0"/>
              <a:t>PE excludes those places where activities involved include:</a:t>
            </a:r>
          </a:p>
          <a:p>
            <a:pPr lvl="1"/>
            <a:r>
              <a:rPr lang="en-US" sz="2400" dirty="0"/>
              <a:t>Ancillary services</a:t>
            </a:r>
          </a:p>
          <a:p>
            <a:pPr lvl="1"/>
            <a:r>
              <a:rPr lang="en-US" sz="2400" dirty="0"/>
              <a:t>Storage facilities or display of merchandise </a:t>
            </a:r>
          </a:p>
          <a:p>
            <a:pPr lvl="1"/>
            <a:r>
              <a:rPr lang="en-US" sz="2400" dirty="0"/>
              <a:t>Maintenance of fixed place of business for supply of information</a:t>
            </a:r>
          </a:p>
          <a:p>
            <a:pPr>
              <a:spcBef>
                <a:spcPts val="100"/>
              </a:spcBef>
              <a:spcAft>
                <a:spcPts val="100"/>
              </a:spcAft>
            </a:pPr>
            <a:endParaRPr lang="en-US" sz="2400" dirty="0"/>
          </a:p>
        </p:txBody>
      </p:sp>
    </p:spTree>
    <p:extLst>
      <p:ext uri="{BB962C8B-B14F-4D97-AF65-F5344CB8AC3E}">
        <p14:creationId xmlns:p14="http://schemas.microsoft.com/office/powerpoint/2010/main" val="2145912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110001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666750" y="1368198"/>
            <a:ext cx="7848600" cy="4784952"/>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1107996"/>
          </a:xfrm>
        </p:spPr>
        <p:txBody>
          <a:bodyPr>
            <a:spAutoFit/>
          </a:bodyPr>
          <a:lstStyle/>
          <a:p>
            <a:r>
              <a:rPr lang="en-US" smtClean="0"/>
              <a:t>Article 23 : Methods for Elimination of Double Taxation</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26</a:t>
            </a:fld>
            <a:endParaRPr lang="en-IN" dirty="0"/>
          </a:p>
        </p:txBody>
      </p:sp>
      <p:sp>
        <p:nvSpPr>
          <p:cNvPr id="3" name="Content Placeholder 2"/>
          <p:cNvSpPr>
            <a:spLocks noGrp="1"/>
          </p:cNvSpPr>
          <p:nvPr>
            <p:ph idx="4294967295"/>
          </p:nvPr>
        </p:nvSpPr>
        <p:spPr>
          <a:xfrm>
            <a:off x="800100" y="1477963"/>
            <a:ext cx="7696200" cy="4708981"/>
          </a:xfrm>
        </p:spPr>
        <p:txBody>
          <a:bodyPr lIns="0" tIns="0" rIns="0" bIns="0">
            <a:spAutoFit/>
          </a:bodyPr>
          <a:lstStyle/>
          <a:p>
            <a:r>
              <a:rPr lang="en-US" sz="2500" dirty="0" smtClean="0"/>
              <a:t>Aims to do away with double taxation.</a:t>
            </a:r>
          </a:p>
          <a:p>
            <a:r>
              <a:rPr lang="en-US" sz="2500" dirty="0" smtClean="0"/>
              <a:t>Methods adopted to eliminate double taxation:</a:t>
            </a:r>
          </a:p>
          <a:p>
            <a:pPr marL="715963" lvl="1" indent="-444500">
              <a:buNone/>
            </a:pPr>
            <a:r>
              <a:rPr lang="en-US" sz="2500" dirty="0" smtClean="0"/>
              <a:t>(i) 	Exemption Method (Full exemption/exemption with progression</a:t>
            </a:r>
          </a:p>
          <a:p>
            <a:pPr marL="987425" lvl="2" indent="-254000"/>
            <a:r>
              <a:rPr lang="en-US" sz="2500" dirty="0" smtClean="0"/>
              <a:t>State of Residence will not tax the income which has been earned and taxable in the State of Establishment</a:t>
            </a:r>
          </a:p>
          <a:p>
            <a:pPr marL="715963" lvl="1" indent="-444500">
              <a:buNone/>
            </a:pPr>
            <a:r>
              <a:rPr lang="en-US" sz="2500" dirty="0" smtClean="0"/>
              <a:t>(ii) 	Credit Method (Full credit/Ordinary credit)</a:t>
            </a:r>
          </a:p>
          <a:p>
            <a:pPr marL="987425" lvl="2" indent="-254000"/>
            <a:r>
              <a:rPr lang="en-US" sz="2500" dirty="0" smtClean="0"/>
              <a:t>State of Residence will calculate tax on the entity’s total income in State of Establishment and permits a credit for tax paid in the other state</a:t>
            </a:r>
          </a:p>
        </p:txBody>
      </p:sp>
    </p:spTree>
    <p:extLst>
      <p:ext uri="{BB962C8B-B14F-4D97-AF65-F5344CB8AC3E}">
        <p14:creationId xmlns:p14="http://schemas.microsoft.com/office/powerpoint/2010/main" val="3695284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8994215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93" name="think-cell Slide" r:id="rId4" imgW="360" imgH="360" progId="TCLayout.ActiveDocument.1">
                  <p:embed/>
                </p:oleObj>
              </mc:Choice>
              <mc:Fallback>
                <p:oleObj name="think-cell Slide" r:id="rId4" imgW="360" imgH="360" progId="TCLayout.ActiveDocument.1">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a:xfrm>
            <a:off x="304800" y="904875"/>
            <a:ext cx="8534400" cy="52197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169" name="Picture 1" descr="C:\Users\Vinita\jknkjln\imgres.jpg"/>
          <p:cNvPicPr>
            <a:picLocks noChangeArrowheads="1"/>
          </p:cNvPicPr>
          <p:nvPr/>
        </p:nvPicPr>
        <p:blipFill rotWithShape="1">
          <a:blip r:embed="rId6"/>
          <a:srcRect l="13275" r="13275"/>
          <a:stretch/>
        </p:blipFill>
        <p:spPr bwMode="auto">
          <a:xfrm>
            <a:off x="6172200" y="1021128"/>
            <a:ext cx="2600326" cy="1564531"/>
          </a:xfrm>
          <a:prstGeom prst="rect">
            <a:avLst/>
          </a:prstGeom>
          <a:noFill/>
        </p:spPr>
      </p:pic>
      <p:sp>
        <p:nvSpPr>
          <p:cNvPr id="2" name="Title 1"/>
          <p:cNvSpPr>
            <a:spLocks noGrp="1"/>
          </p:cNvSpPr>
          <p:nvPr>
            <p:ph type="title"/>
          </p:nvPr>
        </p:nvSpPr>
        <p:spPr>
          <a:xfrm>
            <a:off x="228600" y="198566"/>
            <a:ext cx="8763000" cy="553998"/>
          </a:xfrm>
        </p:spPr>
        <p:txBody>
          <a:bodyPr>
            <a:normAutofit/>
          </a:bodyPr>
          <a:lstStyle/>
          <a:p>
            <a:r>
              <a:rPr lang="en-US" sz="3300" smtClean="0"/>
              <a:t>Article 25 : Mutual Agreement Procedure (MAP)</a:t>
            </a:r>
            <a:endParaRPr lang="en-IN" sz="3300"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27</a:t>
            </a:fld>
            <a:endParaRPr lang="en-IN" dirty="0"/>
          </a:p>
        </p:txBody>
      </p:sp>
      <p:sp>
        <p:nvSpPr>
          <p:cNvPr id="3" name="Content Placeholder 2"/>
          <p:cNvSpPr>
            <a:spLocks noGrp="1"/>
          </p:cNvSpPr>
          <p:nvPr>
            <p:ph idx="4294967295"/>
          </p:nvPr>
        </p:nvSpPr>
        <p:spPr>
          <a:xfrm>
            <a:off x="390525" y="1021128"/>
            <a:ext cx="4835525" cy="1564531"/>
          </a:xfrm>
        </p:spPr>
        <p:txBody>
          <a:bodyPr lIns="0" tIns="0" rIns="0" bIns="0">
            <a:spAutoFit/>
          </a:bodyPr>
          <a:lstStyle/>
          <a:p>
            <a:pPr>
              <a:spcBef>
                <a:spcPts val="100"/>
              </a:spcBef>
              <a:spcAft>
                <a:spcPts val="100"/>
              </a:spcAft>
            </a:pPr>
            <a:r>
              <a:rPr lang="en-US" sz="2000" dirty="0" smtClean="0"/>
              <a:t>Dispute resolution mechanism adopted for resolving differences out of interpretation of the Convention</a:t>
            </a:r>
          </a:p>
          <a:p>
            <a:pPr>
              <a:spcBef>
                <a:spcPts val="100"/>
              </a:spcBef>
              <a:spcAft>
                <a:spcPts val="100"/>
              </a:spcAft>
            </a:pPr>
            <a:r>
              <a:rPr lang="en-US" sz="2000" dirty="0" smtClean="0"/>
              <a:t>Efficient and flexible tool; provides for co-operation</a:t>
            </a:r>
          </a:p>
        </p:txBody>
      </p:sp>
      <p:sp>
        <p:nvSpPr>
          <p:cNvPr id="10" name="Content Placeholder 2"/>
          <p:cNvSpPr txBox="1">
            <a:spLocks/>
          </p:cNvSpPr>
          <p:nvPr/>
        </p:nvSpPr>
        <p:spPr>
          <a:xfrm>
            <a:off x="390525" y="2874366"/>
            <a:ext cx="8286750" cy="3272691"/>
          </a:xfrm>
          <a:prstGeom prst="rect">
            <a:avLst/>
          </a:prstGeom>
        </p:spPr>
        <p:txBody>
          <a:bodyPr vert="horz" wrap="square" lIns="0" tIns="0" rIns="0" bIns="0" rtlCol="0">
            <a:spAutoFit/>
          </a:bodyPr>
          <a:lstStyle>
            <a:lvl1pPr marL="342900" indent="-342900">
              <a:spcBef>
                <a:spcPts val="100"/>
              </a:spcBef>
              <a:spcAft>
                <a:spcPts val="100"/>
              </a:spcAft>
              <a:buFont typeface="Arial" pitchFamily="34" charset="0"/>
              <a:buChar char="•"/>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Dispute resolution mechanism adopted for resolving differences out of interpretation of the </a:t>
            </a:r>
            <a:r>
              <a:rPr lang="en-US" dirty="0" smtClean="0"/>
              <a:t>Convention</a:t>
            </a:r>
            <a:endParaRPr lang="en-US" dirty="0"/>
          </a:p>
          <a:p>
            <a:r>
              <a:rPr lang="en-US" dirty="0"/>
              <a:t>Efficient and flexible tool; provides for </a:t>
            </a:r>
            <a:r>
              <a:rPr lang="en-US" dirty="0" smtClean="0"/>
              <a:t>co-operation</a:t>
            </a:r>
            <a:endParaRPr lang="en-US" dirty="0"/>
          </a:p>
          <a:p>
            <a:r>
              <a:rPr lang="en-US" dirty="0"/>
              <a:t>MAP could be invoked if an individual believes that the actions of the Contracting State would result in taxation not in accordance with Convention </a:t>
            </a:r>
            <a:r>
              <a:rPr lang="en-US" dirty="0" smtClean="0"/>
              <a:t>provisions</a:t>
            </a:r>
            <a:endParaRPr lang="en-US" dirty="0"/>
          </a:p>
          <a:p>
            <a:r>
              <a:rPr lang="en-US" dirty="0"/>
              <a:t>Competent authorities shall resolves any doubts pertaining to the interpretation and application of the </a:t>
            </a:r>
            <a:r>
              <a:rPr lang="en-US" dirty="0" smtClean="0"/>
              <a:t>Convention</a:t>
            </a:r>
            <a:endParaRPr lang="en-US" dirty="0"/>
          </a:p>
          <a:p>
            <a:r>
              <a:rPr lang="en-US" dirty="0"/>
              <a:t>MAP guidelines are binding on tax authorities of both the Contracting States, if accepted by the </a:t>
            </a:r>
            <a:r>
              <a:rPr lang="en-US" dirty="0" smtClean="0"/>
              <a:t>assesse</a:t>
            </a:r>
            <a:endParaRPr lang="en-IN" dirty="0"/>
          </a:p>
        </p:txBody>
      </p:sp>
      <p:cxnSp>
        <p:nvCxnSpPr>
          <p:cNvPr id="5" name="Straight Connector 4"/>
          <p:cNvCxnSpPr/>
          <p:nvPr/>
        </p:nvCxnSpPr>
        <p:spPr>
          <a:xfrm>
            <a:off x="304800" y="2730012"/>
            <a:ext cx="8534400"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953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233364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457200" y="1059996"/>
            <a:ext cx="8229600" cy="500743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a:normAutofit/>
          </a:bodyPr>
          <a:lstStyle/>
          <a:p>
            <a:r>
              <a:rPr lang="en-US" dirty="0" smtClean="0"/>
              <a:t>Article 26 : Exchange of Information</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28</a:t>
            </a:fld>
            <a:endParaRPr lang="en-IN" dirty="0"/>
          </a:p>
        </p:txBody>
      </p:sp>
      <p:sp>
        <p:nvSpPr>
          <p:cNvPr id="3" name="Content Placeholder 2"/>
          <p:cNvSpPr>
            <a:spLocks noGrp="1"/>
          </p:cNvSpPr>
          <p:nvPr>
            <p:ph idx="4294967295"/>
          </p:nvPr>
        </p:nvSpPr>
        <p:spPr>
          <a:xfrm>
            <a:off x="547688" y="1161221"/>
            <a:ext cx="8067675" cy="4785926"/>
          </a:xfrm>
        </p:spPr>
        <p:txBody>
          <a:bodyPr wrap="square" lIns="90000">
            <a:spAutoFit/>
          </a:bodyPr>
          <a:lstStyle/>
          <a:p>
            <a:r>
              <a:rPr lang="en-US" sz="2500" dirty="0" smtClean="0"/>
              <a:t>Device adopted to enhance tax clarity and crackdown on fiscal evaders with aid of State cooperation</a:t>
            </a:r>
          </a:p>
          <a:p>
            <a:r>
              <a:rPr lang="en-US" sz="2500" dirty="0" smtClean="0"/>
              <a:t>Competent authorities in the Contracting States can share certain specified information with respect to</a:t>
            </a:r>
          </a:p>
          <a:p>
            <a:pPr lvl="1"/>
            <a:r>
              <a:rPr lang="en-US" sz="2500" dirty="0" smtClean="0"/>
              <a:t>Convention</a:t>
            </a:r>
          </a:p>
          <a:p>
            <a:pPr lvl="1"/>
            <a:r>
              <a:rPr lang="en-US" sz="2500" dirty="0" smtClean="0"/>
              <a:t>Domestic law governing taxation</a:t>
            </a:r>
          </a:p>
          <a:p>
            <a:r>
              <a:rPr lang="en-US" sz="2500" dirty="0" smtClean="0"/>
              <a:t>Necessary to prevent fraud and/or evasion of taxes.</a:t>
            </a:r>
          </a:p>
          <a:p>
            <a:r>
              <a:rPr lang="en-US" sz="2500" dirty="0" smtClean="0"/>
              <a:t>Generally, such information is secret and cannot be disclosed</a:t>
            </a:r>
          </a:p>
          <a:p>
            <a:r>
              <a:rPr lang="en-US" sz="2500" dirty="0" smtClean="0"/>
              <a:t>Information can be made public once it has been disclosed in court proceedings</a:t>
            </a:r>
            <a:endParaRPr lang="en-IN" sz="2500" dirty="0"/>
          </a:p>
        </p:txBody>
      </p:sp>
    </p:spTree>
    <p:extLst>
      <p:ext uri="{BB962C8B-B14F-4D97-AF65-F5344CB8AC3E}">
        <p14:creationId xmlns:p14="http://schemas.microsoft.com/office/powerpoint/2010/main" val="3946751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633540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ounded Rectangle 4"/>
          <p:cNvSpPr/>
          <p:nvPr/>
        </p:nvSpPr>
        <p:spPr>
          <a:xfrm>
            <a:off x="304800" y="990599"/>
            <a:ext cx="8534400" cy="5257801"/>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p:cNvSpPr>
            <a:spLocks noGrp="1"/>
          </p:cNvSpPr>
          <p:nvPr>
            <p:ph type="title"/>
          </p:nvPr>
        </p:nvSpPr>
        <p:spPr>
          <a:xfrm>
            <a:off x="228600" y="198566"/>
            <a:ext cx="8763000" cy="615553"/>
          </a:xfrm>
        </p:spPr>
        <p:txBody>
          <a:bodyPr vert="horz" lIns="0" tIns="0" rIns="0" bIns="0" rtlCol="0" anchor="ctr">
            <a:spAutoFit/>
          </a:bodyPr>
          <a:lstStyle/>
          <a:p>
            <a:r>
              <a:rPr lang="en-US" dirty="0"/>
              <a:t>History of Tax Treaty (2/2)</a:t>
            </a:r>
            <a:endParaRPr lang="en-IN" dirty="0"/>
          </a:p>
        </p:txBody>
      </p:sp>
      <p:sp>
        <p:nvSpPr>
          <p:cNvPr id="2" name="Slide Number Placeholder 1"/>
          <p:cNvSpPr>
            <a:spLocks noGrp="1"/>
          </p:cNvSpPr>
          <p:nvPr>
            <p:ph type="sldNum" sz="quarter" idx="12"/>
          </p:nvPr>
        </p:nvSpPr>
        <p:spPr/>
        <p:txBody>
          <a:bodyPr vert="horz" lIns="91440" tIns="45720" rIns="91440" bIns="45720" rtlCol="0" anchor="ctr"/>
          <a:lstStyle/>
          <a:p>
            <a:fld id="{95779855-8193-4AD4-88E6-440C870FE5CE}" type="slidenum">
              <a:rPr lang="en-US"/>
              <a:pPr/>
              <a:t>2</a:t>
            </a:fld>
            <a:endParaRPr lang="en-US"/>
          </a:p>
        </p:txBody>
      </p:sp>
      <p:sp>
        <p:nvSpPr>
          <p:cNvPr id="3" name="Content Placeholder 2"/>
          <p:cNvSpPr>
            <a:spLocks noGrp="1"/>
          </p:cNvSpPr>
          <p:nvPr>
            <p:ph idx="4294967295"/>
          </p:nvPr>
        </p:nvSpPr>
        <p:spPr>
          <a:xfrm>
            <a:off x="409574" y="1066800"/>
            <a:ext cx="8343900" cy="4976813"/>
          </a:xfrm>
        </p:spPr>
        <p:txBody>
          <a:bodyPr vert="horz" wrap="square" lIns="0" tIns="0" rIns="0" bIns="0" rtlCol="0">
            <a:spAutoFit/>
          </a:bodyPr>
          <a:lstStyle/>
          <a:p>
            <a:r>
              <a:rPr lang="en-US" sz="2450" dirty="0"/>
              <a:t>OCED first draft model treaty in 1963 </a:t>
            </a:r>
          </a:p>
          <a:p>
            <a:r>
              <a:rPr lang="en-US" sz="2450" dirty="0"/>
              <a:t>United </a:t>
            </a:r>
            <a:r>
              <a:rPr lang="en-US" sz="2450" dirty="0" smtClean="0"/>
              <a:t>Nation </a:t>
            </a:r>
            <a:r>
              <a:rPr lang="en-US" sz="2450" dirty="0"/>
              <a:t>published a manual for the negotiations of Bilateral </a:t>
            </a:r>
            <a:r>
              <a:rPr lang="en-US" sz="2450" dirty="0" smtClean="0"/>
              <a:t>Tax </a:t>
            </a:r>
            <a:r>
              <a:rPr lang="en-US" sz="2450" dirty="0"/>
              <a:t>T</a:t>
            </a:r>
            <a:r>
              <a:rPr lang="en-US" sz="2450" dirty="0" smtClean="0"/>
              <a:t>reaties </a:t>
            </a:r>
            <a:r>
              <a:rPr lang="en-US" sz="2450" dirty="0"/>
              <a:t>between </a:t>
            </a:r>
            <a:r>
              <a:rPr lang="en-US" sz="2450" dirty="0" smtClean="0"/>
              <a:t>developed </a:t>
            </a:r>
            <a:r>
              <a:rPr lang="en-US" sz="2450" dirty="0"/>
              <a:t>and developing countries in 1979</a:t>
            </a:r>
          </a:p>
          <a:p>
            <a:r>
              <a:rPr lang="en-US" sz="2450" dirty="0"/>
              <a:t>In 1980 United Nations published a manual for the negotiations of Bilateral Tax Treaties between </a:t>
            </a:r>
            <a:r>
              <a:rPr lang="en-US" sz="2450" dirty="0" smtClean="0"/>
              <a:t>developed </a:t>
            </a:r>
            <a:r>
              <a:rPr lang="en-US" sz="2450" dirty="0"/>
              <a:t>and </a:t>
            </a:r>
            <a:r>
              <a:rPr lang="en-US" sz="2450" dirty="0" smtClean="0"/>
              <a:t>developing </a:t>
            </a:r>
            <a:r>
              <a:rPr lang="en-US" sz="2450" dirty="0"/>
              <a:t>c</a:t>
            </a:r>
            <a:r>
              <a:rPr lang="en-US" sz="2450" dirty="0" smtClean="0"/>
              <a:t>ountries </a:t>
            </a:r>
            <a:endParaRPr lang="en-US" sz="2450" dirty="0"/>
          </a:p>
          <a:p>
            <a:r>
              <a:rPr lang="en-US" sz="2450" dirty="0"/>
              <a:t>OCED made some amendments published in loose lease form in 1990’s </a:t>
            </a:r>
          </a:p>
          <a:p>
            <a:r>
              <a:rPr lang="en-US" sz="2450" dirty="0"/>
              <a:t>UN </a:t>
            </a:r>
            <a:r>
              <a:rPr lang="en-US" sz="2450" dirty="0" smtClean="0"/>
              <a:t>Model </a:t>
            </a:r>
            <a:r>
              <a:rPr lang="en-US" sz="2450" dirty="0"/>
              <a:t>Tax </a:t>
            </a:r>
            <a:r>
              <a:rPr lang="en-US" sz="2450" dirty="0" smtClean="0"/>
              <a:t>Convention </a:t>
            </a:r>
            <a:r>
              <a:rPr lang="en-US" sz="2450" dirty="0"/>
              <a:t>2001</a:t>
            </a:r>
          </a:p>
          <a:p>
            <a:r>
              <a:rPr lang="en-US" sz="2450" dirty="0"/>
              <a:t>OCED started amending the publication every 2 to 3 years </a:t>
            </a:r>
          </a:p>
          <a:p>
            <a:r>
              <a:rPr lang="en-US" sz="2450" dirty="0"/>
              <a:t>New UN Model on Tax Convention 2011</a:t>
            </a:r>
            <a:endParaRPr lang="en-IN" sz="2450" dirty="0"/>
          </a:p>
        </p:txBody>
      </p:sp>
    </p:spTree>
    <p:extLst>
      <p:ext uri="{BB962C8B-B14F-4D97-AF65-F5344CB8AC3E}">
        <p14:creationId xmlns:p14="http://schemas.microsoft.com/office/powerpoint/2010/main" val="10780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2985759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Isosceles Triangle 9"/>
          <p:cNvSpPr/>
          <p:nvPr/>
        </p:nvSpPr>
        <p:spPr>
          <a:xfrm rot="16200000" flipH="1">
            <a:off x="1864995" y="-1000887"/>
            <a:ext cx="5414010" cy="9144000"/>
          </a:xfrm>
          <a:prstGeom prs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29</a:t>
            </a:fld>
            <a:endParaRPr lang="en-IN" dirty="0"/>
          </a:p>
        </p:txBody>
      </p:sp>
      <p:sp>
        <p:nvSpPr>
          <p:cNvPr id="3" name="Isosceles Triangle 2"/>
          <p:cNvSpPr/>
          <p:nvPr/>
        </p:nvSpPr>
        <p:spPr>
          <a:xfrm rot="5400000">
            <a:off x="1864995" y="-1000887"/>
            <a:ext cx="5414010" cy="9144000"/>
          </a:xfrm>
          <a:prstGeom prst="triangl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0" y="2507761"/>
            <a:ext cx="9144000" cy="2123062"/>
            <a:chOff x="371476" y="2507761"/>
            <a:chExt cx="8772524" cy="2123062"/>
          </a:xfrm>
        </p:grpSpPr>
        <p:sp>
          <p:nvSpPr>
            <p:cNvPr id="8" name="Rounded Rectangle 7"/>
            <p:cNvSpPr/>
            <p:nvPr/>
          </p:nvSpPr>
          <p:spPr>
            <a:xfrm>
              <a:off x="371476" y="2507761"/>
              <a:ext cx="8772524" cy="21230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485776" y="2535423"/>
              <a:ext cx="8543924" cy="20677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6"/>
          <p:cNvSpPr txBox="1"/>
          <p:nvPr/>
        </p:nvSpPr>
        <p:spPr>
          <a:xfrm>
            <a:off x="714375" y="2738296"/>
            <a:ext cx="8077200" cy="1661993"/>
          </a:xfrm>
          <a:prstGeom prst="rect">
            <a:avLst/>
          </a:prstGeom>
        </p:spPr>
        <p:txBody>
          <a:bodyPr vert="horz" wrap="square" lIns="0" tIns="0" rIns="0" bIns="0">
            <a:spAutoFit/>
          </a:bodyPr>
          <a:lstStyle>
            <a:defPPr>
              <a:defRPr lang="en-US"/>
            </a:defPPr>
            <a:lvl1pPr lvl="0" indent="0" algn="r">
              <a:spcBef>
                <a:spcPct val="20000"/>
              </a:spcBef>
              <a:buClr>
                <a:schemeClr val="accent3"/>
              </a:buClr>
              <a:buSzPct val="95000"/>
              <a:buFont typeface="Wingdings 2"/>
              <a:buNone/>
              <a:defRPr kumimoji="0" sz="6000" b="1">
                <a:latin typeface="+mj-lt"/>
              </a:defRPr>
            </a:lvl1pPr>
            <a:lvl2pPr marL="640080" lvl="1" indent="-246888">
              <a:spcBef>
                <a:spcPct val="20000"/>
              </a:spcBef>
              <a:buClr>
                <a:schemeClr val="accent1"/>
              </a:buClr>
              <a:buSzPct val="85000"/>
              <a:buFont typeface="Wingdings 2"/>
              <a:buChar char=""/>
              <a:defRPr kumimoji="0" sz="2400"/>
            </a:lvl2pPr>
            <a:lvl3pPr lvl="2" indent="-246888">
              <a:spcBef>
                <a:spcPct val="20000"/>
              </a:spcBef>
              <a:buClr>
                <a:schemeClr val="accent2"/>
              </a:buClr>
              <a:buSzPct val="70000"/>
              <a:buFont typeface="Wingdings 2"/>
              <a:buChar char=""/>
              <a:defRPr kumimoji="0" sz="2100"/>
            </a:lvl3pPr>
            <a:lvl4pPr marL="1188720" lvl="3" indent="-210312">
              <a:spcBef>
                <a:spcPct val="20000"/>
              </a:spcBef>
              <a:buClr>
                <a:schemeClr val="accent3"/>
              </a:buClr>
              <a:buSzPct val="65000"/>
              <a:buFont typeface="Wingdings 2"/>
              <a:buChar char=""/>
              <a:defRPr kumimoji="0" sz="2000"/>
            </a:lvl4pPr>
            <a:lvl5pPr marL="1463040" lvl="4" indent="-210312">
              <a:spcBef>
                <a:spcPct val="20000"/>
              </a:spcBef>
              <a:buClr>
                <a:schemeClr val="accent4"/>
              </a:buClr>
              <a:buSzPct val="65000"/>
              <a:buFont typeface="Wingdings 2"/>
              <a:buChar char=""/>
              <a:defRPr kumimoji="0" sz="2000"/>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pPr algn="l"/>
            <a:r>
              <a:rPr lang="en-US" sz="5400" dirty="0">
                <a:solidFill>
                  <a:schemeClr val="tx2"/>
                </a:solidFill>
              </a:rPr>
              <a:t>Retrospective amendments</a:t>
            </a:r>
            <a:br>
              <a:rPr lang="en-US" sz="5400" dirty="0">
                <a:solidFill>
                  <a:schemeClr val="tx2"/>
                </a:solidFill>
              </a:rPr>
            </a:br>
            <a:r>
              <a:rPr lang="en-US" sz="5400" dirty="0">
                <a:solidFill>
                  <a:schemeClr val="tx2"/>
                </a:solidFill>
              </a:rPr>
              <a:t>To be or not to be...</a:t>
            </a:r>
          </a:p>
        </p:txBody>
      </p:sp>
    </p:spTree>
    <p:extLst>
      <p:ext uri="{BB962C8B-B14F-4D97-AF65-F5344CB8AC3E}">
        <p14:creationId xmlns:p14="http://schemas.microsoft.com/office/powerpoint/2010/main" val="2842856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347422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304800" y="933450"/>
            <a:ext cx="8534400" cy="5153025"/>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dirty="0"/>
              <a:t>Retrospective to be or not to be </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30</a:t>
            </a:fld>
            <a:endParaRPr lang="en-IN" dirty="0"/>
          </a:p>
        </p:txBody>
      </p:sp>
      <p:sp>
        <p:nvSpPr>
          <p:cNvPr id="3" name="Content Placeholder 2"/>
          <p:cNvSpPr>
            <a:spLocks noGrp="1"/>
          </p:cNvSpPr>
          <p:nvPr>
            <p:ph idx="4294967295"/>
          </p:nvPr>
        </p:nvSpPr>
        <p:spPr>
          <a:xfrm>
            <a:off x="409575" y="992188"/>
            <a:ext cx="8229600" cy="5090624"/>
          </a:xfrm>
        </p:spPr>
        <p:txBody>
          <a:bodyPr lIns="0" tIns="0" rIns="0" bIns="0">
            <a:spAutoFit/>
          </a:bodyPr>
          <a:lstStyle/>
          <a:p>
            <a:pPr marL="0" indent="0">
              <a:buNone/>
            </a:pPr>
            <a:r>
              <a:rPr lang="en-US" sz="2800" dirty="0" smtClean="0"/>
              <a:t>Section 90 </a:t>
            </a:r>
            <a:r>
              <a:rPr lang="en-US" sz="2800" dirty="0"/>
              <a:t>has been </a:t>
            </a:r>
            <a:r>
              <a:rPr lang="en-US" sz="2800" dirty="0" smtClean="0"/>
              <a:t>amended by the following Finance Act(s) </a:t>
            </a:r>
          </a:p>
          <a:p>
            <a:r>
              <a:rPr lang="en-US" sz="2800" dirty="0" smtClean="0"/>
              <a:t>Finance (No 2) Act 2009</a:t>
            </a:r>
          </a:p>
          <a:p>
            <a:r>
              <a:rPr lang="en-US" sz="2800" dirty="0" smtClean="0"/>
              <a:t>Finance Act 1972 </a:t>
            </a:r>
          </a:p>
          <a:p>
            <a:r>
              <a:rPr lang="en-US" sz="2800" dirty="0" smtClean="0"/>
              <a:t>Finance </a:t>
            </a:r>
            <a:r>
              <a:rPr lang="en-US" sz="2800" dirty="0"/>
              <a:t>(No 2) </a:t>
            </a:r>
            <a:r>
              <a:rPr lang="en-US" sz="2800" dirty="0" smtClean="0"/>
              <a:t>Act 1991 (</a:t>
            </a:r>
            <a:r>
              <a:rPr lang="en-US" sz="2800" dirty="0" err="1" smtClean="0"/>
              <a:t>w.r.e.f</a:t>
            </a:r>
            <a:r>
              <a:rPr lang="en-US" sz="2800" dirty="0" smtClean="0"/>
              <a:t>. 1-4-1972)</a:t>
            </a:r>
          </a:p>
          <a:p>
            <a:r>
              <a:rPr lang="en-US" sz="2800" dirty="0"/>
              <a:t>Finance Act </a:t>
            </a:r>
            <a:r>
              <a:rPr lang="en-US" sz="2800" dirty="0" smtClean="0"/>
              <a:t>2001 (</a:t>
            </a:r>
            <a:r>
              <a:rPr lang="en-US" sz="2800" dirty="0" err="1" smtClean="0"/>
              <a:t>w.r.e.f</a:t>
            </a:r>
            <a:r>
              <a:rPr lang="en-US" sz="2800" dirty="0" smtClean="0"/>
              <a:t>. 1-4-1962)</a:t>
            </a:r>
          </a:p>
          <a:p>
            <a:r>
              <a:rPr lang="en-US" sz="2800" dirty="0"/>
              <a:t>Finance </a:t>
            </a:r>
            <a:r>
              <a:rPr lang="en-US" sz="2800" dirty="0" smtClean="0"/>
              <a:t>Act 2003</a:t>
            </a:r>
          </a:p>
          <a:p>
            <a:r>
              <a:rPr lang="en-US" sz="2800" dirty="0" smtClean="0"/>
              <a:t>Finance (No.2) Act 2004 (</a:t>
            </a:r>
            <a:r>
              <a:rPr lang="en-US" sz="2800" dirty="0" err="1" smtClean="0"/>
              <a:t>w.r.e.f</a:t>
            </a:r>
            <a:r>
              <a:rPr lang="en-US" sz="2800" dirty="0" smtClean="0"/>
              <a:t>. 1-4-1962)</a:t>
            </a:r>
          </a:p>
          <a:p>
            <a:r>
              <a:rPr lang="en-US" sz="2800" dirty="0"/>
              <a:t>Finance </a:t>
            </a:r>
            <a:r>
              <a:rPr lang="en-US" sz="2800" dirty="0" smtClean="0"/>
              <a:t>Act 2013</a:t>
            </a:r>
          </a:p>
          <a:p>
            <a:r>
              <a:rPr lang="en-US" sz="2800" dirty="0" smtClean="0"/>
              <a:t>Finance Act 2012 (Explanation-3 </a:t>
            </a:r>
            <a:r>
              <a:rPr lang="en-US" sz="2800" dirty="0" err="1" smtClean="0"/>
              <a:t>w.r.e.f</a:t>
            </a:r>
            <a:r>
              <a:rPr lang="en-US" sz="2800" dirty="0" smtClean="0"/>
              <a:t>. 1-10-2009)</a:t>
            </a:r>
            <a:endParaRPr lang="en-IN" sz="2800" dirty="0"/>
          </a:p>
        </p:txBody>
      </p:sp>
    </p:spTree>
    <p:extLst>
      <p:ext uri="{BB962C8B-B14F-4D97-AF65-F5344CB8AC3E}">
        <p14:creationId xmlns:p14="http://schemas.microsoft.com/office/powerpoint/2010/main" val="3682998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9510542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1219200" y="2409825"/>
            <a:ext cx="6705600" cy="2711224"/>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229343"/>
            <a:ext cx="8763000" cy="1107996"/>
          </a:xfrm>
        </p:spPr>
        <p:txBody>
          <a:bodyPr vert="horz" lIns="0" tIns="0" rIns="0" bIns="0" rtlCol="0" anchor="ctr">
            <a:spAutoFit/>
          </a:bodyPr>
          <a:lstStyle/>
          <a:p>
            <a:r>
              <a:rPr lang="en-US" dirty="0"/>
              <a:t>CIT v. P.V.A.L. </a:t>
            </a:r>
            <a:r>
              <a:rPr lang="en-US" dirty="0" err="1"/>
              <a:t>Kulandagan</a:t>
            </a:r>
            <a:r>
              <a:rPr lang="en-US" dirty="0"/>
              <a:t> </a:t>
            </a:r>
            <a:r>
              <a:rPr lang="en-US" dirty="0" err="1"/>
              <a:t>Chettiar</a:t>
            </a:r>
            <a:r>
              <a:rPr lang="en-US" dirty="0"/>
              <a:t> 267 ITR 654 (SC)</a:t>
            </a:r>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31</a:t>
            </a:fld>
            <a:endParaRPr lang="en-IN" dirty="0"/>
          </a:p>
        </p:txBody>
      </p:sp>
      <p:sp>
        <p:nvSpPr>
          <p:cNvPr id="3" name="Content Placeholder 2"/>
          <p:cNvSpPr>
            <a:spLocks noGrp="1"/>
          </p:cNvSpPr>
          <p:nvPr>
            <p:ph idx="4294967295"/>
          </p:nvPr>
        </p:nvSpPr>
        <p:spPr>
          <a:xfrm>
            <a:off x="1524000" y="3026773"/>
            <a:ext cx="6096000" cy="1477328"/>
          </a:xfrm>
        </p:spPr>
        <p:txBody>
          <a:bodyPr wrap="square" lIns="0" tIns="0" rIns="0" bIns="0">
            <a:spAutoFit/>
          </a:bodyPr>
          <a:lstStyle/>
          <a:p>
            <a:pPr marL="0" indent="0">
              <a:buNone/>
            </a:pPr>
            <a:r>
              <a:rPr lang="en-US" dirty="0" smtClean="0"/>
              <a:t>Income from immovable property situated in Malaysia “may be taxed” only in that contracting state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6519323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ounded Rectangle 6"/>
          <p:cNvSpPr/>
          <p:nvPr/>
        </p:nvSpPr>
        <p:spPr>
          <a:xfrm>
            <a:off x="638175" y="1447800"/>
            <a:ext cx="7867650" cy="4417814"/>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32</a:t>
            </a:fld>
            <a:endParaRPr lang="en-IN" dirty="0"/>
          </a:p>
        </p:txBody>
      </p:sp>
      <p:sp>
        <p:nvSpPr>
          <p:cNvPr id="3" name="Content Placeholder 2"/>
          <p:cNvSpPr>
            <a:spLocks noGrp="1"/>
          </p:cNvSpPr>
          <p:nvPr>
            <p:ph idx="4294967295"/>
          </p:nvPr>
        </p:nvSpPr>
        <p:spPr>
          <a:xfrm>
            <a:off x="762000" y="1763881"/>
            <a:ext cx="7620000" cy="3785652"/>
          </a:xfrm>
        </p:spPr>
        <p:txBody>
          <a:bodyPr wrap="square">
            <a:spAutoFit/>
          </a:bodyPr>
          <a:lstStyle/>
          <a:p>
            <a:pPr>
              <a:spcBef>
                <a:spcPct val="100000"/>
              </a:spcBef>
            </a:pPr>
            <a:r>
              <a:rPr lang="en-US" sz="3000" dirty="0" smtClean="0"/>
              <a:t>Notification No 91 of 2008 dated 28/08/2008 defines the expression ‘may be taxed’ </a:t>
            </a:r>
          </a:p>
          <a:p>
            <a:pPr>
              <a:spcBef>
                <a:spcPct val="100000"/>
              </a:spcBef>
            </a:pPr>
            <a:r>
              <a:rPr lang="en-US" sz="3000" dirty="0" smtClean="0"/>
              <a:t>Wherever the term ‘may be taxed’ occurs in any DTAA has to be understood as chargeable under the domestic law, subject only to any relief in accordance with the provisions of the agreement</a:t>
            </a:r>
            <a:endParaRPr lang="en-IN" sz="3000" dirty="0"/>
          </a:p>
        </p:txBody>
      </p:sp>
    </p:spTree>
    <p:extLst>
      <p:ext uri="{BB962C8B-B14F-4D97-AF65-F5344CB8AC3E}">
        <p14:creationId xmlns:p14="http://schemas.microsoft.com/office/powerpoint/2010/main" val="3507848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309008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4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Isosceles Triangle 9"/>
          <p:cNvSpPr/>
          <p:nvPr/>
        </p:nvSpPr>
        <p:spPr>
          <a:xfrm rot="16200000" flipH="1">
            <a:off x="1864995" y="-1000887"/>
            <a:ext cx="5414010" cy="9144000"/>
          </a:xfrm>
          <a:prstGeom prs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33</a:t>
            </a:fld>
            <a:endParaRPr lang="en-IN" dirty="0"/>
          </a:p>
        </p:txBody>
      </p:sp>
      <p:sp>
        <p:nvSpPr>
          <p:cNvPr id="3" name="Isosceles Triangle 2"/>
          <p:cNvSpPr/>
          <p:nvPr/>
        </p:nvSpPr>
        <p:spPr>
          <a:xfrm rot="5400000">
            <a:off x="1864995" y="-1000887"/>
            <a:ext cx="5414010" cy="9144000"/>
          </a:xfrm>
          <a:prstGeom prst="triangl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0" y="2507761"/>
            <a:ext cx="9144000" cy="2123062"/>
            <a:chOff x="371476" y="2507761"/>
            <a:chExt cx="8772524" cy="2123062"/>
          </a:xfrm>
        </p:grpSpPr>
        <p:sp>
          <p:nvSpPr>
            <p:cNvPr id="8" name="Rounded Rectangle 7"/>
            <p:cNvSpPr/>
            <p:nvPr/>
          </p:nvSpPr>
          <p:spPr>
            <a:xfrm>
              <a:off x="371476" y="2507761"/>
              <a:ext cx="8772524" cy="21230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485776" y="2535423"/>
              <a:ext cx="8543924" cy="20677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6"/>
          <p:cNvSpPr txBox="1"/>
          <p:nvPr/>
        </p:nvSpPr>
        <p:spPr>
          <a:xfrm>
            <a:off x="533400" y="3153794"/>
            <a:ext cx="8077200" cy="830997"/>
          </a:xfrm>
          <a:prstGeom prst="rect">
            <a:avLst/>
          </a:prstGeom>
        </p:spPr>
        <p:txBody>
          <a:bodyPr vert="horz" wrap="square" lIns="0" tIns="0" rIns="0" bIns="0">
            <a:spAutoFit/>
          </a:bodyPr>
          <a:lstStyle>
            <a:defPPr>
              <a:defRPr lang="en-US"/>
            </a:defPPr>
            <a:lvl1pPr lvl="0" indent="0" algn="r">
              <a:spcBef>
                <a:spcPct val="20000"/>
              </a:spcBef>
              <a:buClr>
                <a:schemeClr val="accent3"/>
              </a:buClr>
              <a:buSzPct val="95000"/>
              <a:buFont typeface="Wingdings 2"/>
              <a:buNone/>
              <a:defRPr kumimoji="0" sz="6000" b="1">
                <a:latin typeface="+mj-lt"/>
              </a:defRPr>
            </a:lvl1pPr>
            <a:lvl2pPr marL="640080" lvl="1" indent="-246888">
              <a:spcBef>
                <a:spcPct val="20000"/>
              </a:spcBef>
              <a:buClr>
                <a:schemeClr val="accent1"/>
              </a:buClr>
              <a:buSzPct val="85000"/>
              <a:buFont typeface="Wingdings 2"/>
              <a:buChar char=""/>
              <a:defRPr kumimoji="0" sz="2400"/>
            </a:lvl2pPr>
            <a:lvl3pPr lvl="2" indent="-246888">
              <a:spcBef>
                <a:spcPct val="20000"/>
              </a:spcBef>
              <a:buClr>
                <a:schemeClr val="accent2"/>
              </a:buClr>
              <a:buSzPct val="70000"/>
              <a:buFont typeface="Wingdings 2"/>
              <a:buChar char=""/>
              <a:defRPr kumimoji="0" sz="2100"/>
            </a:lvl3pPr>
            <a:lvl4pPr marL="1188720" lvl="3" indent="-210312">
              <a:spcBef>
                <a:spcPct val="20000"/>
              </a:spcBef>
              <a:buClr>
                <a:schemeClr val="accent3"/>
              </a:buClr>
              <a:buSzPct val="65000"/>
              <a:buFont typeface="Wingdings 2"/>
              <a:buChar char=""/>
              <a:defRPr kumimoji="0" sz="2000"/>
            </a:lvl4pPr>
            <a:lvl5pPr marL="1463040" lvl="4" indent="-210312">
              <a:spcBef>
                <a:spcPct val="20000"/>
              </a:spcBef>
              <a:buClr>
                <a:schemeClr val="accent4"/>
              </a:buClr>
              <a:buSzPct val="65000"/>
              <a:buFont typeface="Wingdings 2"/>
              <a:buChar char=""/>
              <a:defRPr kumimoji="0" sz="2000"/>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pPr algn="ctr"/>
            <a:r>
              <a:rPr lang="en-US" sz="5400" dirty="0">
                <a:solidFill>
                  <a:schemeClr val="tx2"/>
                </a:solidFill>
              </a:rPr>
              <a:t>Major decisions</a:t>
            </a:r>
          </a:p>
        </p:txBody>
      </p:sp>
    </p:spTree>
    <p:extLst>
      <p:ext uri="{BB962C8B-B14F-4D97-AF65-F5344CB8AC3E}">
        <p14:creationId xmlns:p14="http://schemas.microsoft.com/office/powerpoint/2010/main" val="3031736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3621473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7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304800" y="1445195"/>
            <a:ext cx="8534400" cy="46101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984885"/>
          </a:xfrm>
        </p:spPr>
        <p:txBody>
          <a:bodyPr/>
          <a:lstStyle/>
          <a:p>
            <a:r>
              <a:rPr lang="en-US" sz="3200" smtClean="0"/>
              <a:t>Asia Satellite Telecommunications Co. Ltd v Director of Income Tax 332 ITR 340 Delhi High Court</a:t>
            </a:r>
            <a:endParaRPr lang="en-IN" sz="3200"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34</a:t>
            </a:fld>
            <a:endParaRPr lang="en-IN" dirty="0"/>
          </a:p>
        </p:txBody>
      </p:sp>
      <p:sp>
        <p:nvSpPr>
          <p:cNvPr id="3" name="Content Placeholder 2"/>
          <p:cNvSpPr>
            <a:spLocks noGrp="1"/>
          </p:cNvSpPr>
          <p:nvPr>
            <p:ph idx="4294967295"/>
          </p:nvPr>
        </p:nvSpPr>
        <p:spPr>
          <a:xfrm>
            <a:off x="387350" y="1481932"/>
            <a:ext cx="8369300" cy="4536627"/>
          </a:xfrm>
        </p:spPr>
        <p:txBody>
          <a:bodyPr wrap="square" lIns="0" tIns="0" rIns="0" bIns="0">
            <a:spAutoFit/>
          </a:bodyPr>
          <a:lstStyle/>
          <a:p>
            <a:r>
              <a:rPr lang="en-US" sz="1900" dirty="0" smtClean="0"/>
              <a:t>Issue – Whether amounts received by the telecommunications company from its non –resident customers for availing transponder capacity was subject to tax if the company’s revenue fell under the category of S.9 (1) (vi) of the Act?</a:t>
            </a:r>
          </a:p>
          <a:p>
            <a:r>
              <a:rPr lang="en-US" sz="1900" dirty="0" smtClean="0"/>
              <a:t>Held </a:t>
            </a:r>
          </a:p>
          <a:p>
            <a:r>
              <a:rPr lang="en-US" sz="1900" dirty="0" err="1" smtClean="0"/>
              <a:t>AsiaSat</a:t>
            </a:r>
            <a:r>
              <a:rPr lang="en-US" sz="1900" dirty="0" smtClean="0"/>
              <a:t> does not have a presence or business connection with India – mere satellite footprint and transponder in orbit does not constitute presence of business operations in India.</a:t>
            </a:r>
          </a:p>
          <a:p>
            <a:r>
              <a:rPr lang="en-US" sz="1900" dirty="0" smtClean="0"/>
              <a:t>Signals were uplinked and down linked from abroad.</a:t>
            </a:r>
          </a:p>
          <a:p>
            <a:r>
              <a:rPr lang="en-US" sz="1900" dirty="0" smtClean="0"/>
              <a:t>Transponder – inseparable from the satellite. Process in receiving and retransmitting signals is inseparable from the process of the satellite.  </a:t>
            </a:r>
          </a:p>
          <a:p>
            <a:r>
              <a:rPr lang="en-US" sz="1900" dirty="0" smtClean="0"/>
              <a:t> </a:t>
            </a:r>
            <a:r>
              <a:rPr lang="en-US" sz="1900" dirty="0" err="1" smtClean="0"/>
              <a:t>AsiaSat</a:t>
            </a:r>
            <a:r>
              <a:rPr lang="en-US" sz="1900" dirty="0" smtClean="0"/>
              <a:t> was the operator of the satellites and had not leased the satellites to its customers, thus its earnings could not be classified as royalties and taxed u/s 9(1)(vi) of the Act.</a:t>
            </a:r>
          </a:p>
          <a:p>
            <a:r>
              <a:rPr lang="en-US" sz="1900" dirty="0" smtClean="0"/>
              <a:t>OECD and Klaus Vogel Commentary – use of satellite is a service and not a rental</a:t>
            </a:r>
            <a:endParaRPr lang="en-IN" sz="1900" dirty="0"/>
          </a:p>
        </p:txBody>
      </p:sp>
    </p:spTree>
    <p:extLst>
      <p:ext uri="{BB962C8B-B14F-4D97-AF65-F5344CB8AC3E}">
        <p14:creationId xmlns:p14="http://schemas.microsoft.com/office/powerpoint/2010/main" val="2318373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2201482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ounded Rectangle 6"/>
          <p:cNvSpPr/>
          <p:nvPr/>
        </p:nvSpPr>
        <p:spPr>
          <a:xfrm>
            <a:off x="304800" y="1285875"/>
            <a:ext cx="8534400" cy="4972049"/>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4"/>
          <p:cNvSpPr>
            <a:spLocks noGrp="1"/>
          </p:cNvSpPr>
          <p:nvPr>
            <p:ph type="title"/>
          </p:nvPr>
        </p:nvSpPr>
        <p:spPr>
          <a:xfrm>
            <a:off x="228600" y="198566"/>
            <a:ext cx="8763000" cy="1046440"/>
          </a:xfrm>
        </p:spPr>
        <p:txBody>
          <a:bodyPr>
            <a:spAutoFit/>
          </a:bodyPr>
          <a:lstStyle/>
          <a:p>
            <a:r>
              <a:rPr lang="en-GB" sz="3400" dirty="0" err="1" smtClean="0"/>
              <a:t>Sanofi</a:t>
            </a:r>
            <a:r>
              <a:rPr lang="en-GB" sz="3400" dirty="0" smtClean="0"/>
              <a:t> Pasteur Holdings SA 354 </a:t>
            </a:r>
            <a:r>
              <a:rPr lang="en-GB" sz="3400" dirty="0" err="1" smtClean="0"/>
              <a:t>ITR</a:t>
            </a:r>
            <a:r>
              <a:rPr lang="en-GB" sz="3400" dirty="0" smtClean="0"/>
              <a:t> 316 Andhra Pradesh High Court</a:t>
            </a:r>
            <a:endParaRPr lang="en-GB" sz="3400"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35</a:t>
            </a:fld>
            <a:endParaRPr lang="en-IN" dirty="0"/>
          </a:p>
        </p:txBody>
      </p:sp>
      <p:sp>
        <p:nvSpPr>
          <p:cNvPr id="8" name="Rectangle 6"/>
          <p:cNvSpPr txBox="1"/>
          <p:nvPr/>
        </p:nvSpPr>
        <p:spPr>
          <a:xfrm>
            <a:off x="372979" y="1355784"/>
            <a:ext cx="8398042" cy="4588949"/>
          </a:xfrm>
          <a:prstGeom prst="rect">
            <a:avLst/>
          </a:prstGeom>
        </p:spPr>
        <p:txBody>
          <a:bodyPr vert="horz" wrap="square" lIns="0" tIns="0" rIns="0" bIns="0" rtlCol="0">
            <a:spAutoFit/>
          </a:bodyPr>
          <a:lstStyle>
            <a:lvl1pPr marL="342900" indent="-342900">
              <a:spcBef>
                <a:spcPct val="20000"/>
              </a:spcBef>
              <a:buFont typeface="Arial" pitchFamily="34" charset="0"/>
              <a:buChar char="•"/>
              <a:defRPr sz="2500"/>
            </a:lvl1pPr>
            <a:lvl2pPr marL="742950" lvl="1" indent="-285750">
              <a:spcBef>
                <a:spcPct val="20000"/>
              </a:spcBef>
              <a:buFont typeface="Arial" pitchFamily="34" charset="0"/>
              <a:buChar char="–"/>
              <a:defRPr sz="25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100" dirty="0"/>
              <a:t>Issue – Whether the gain arising out of alienation of shares of a French subsidiary (having underlying shares in an Indian co) by a French Holding company (seller) to another French company (buyer) be liable to tax in India under the treaty between India and France?</a:t>
            </a:r>
          </a:p>
          <a:p>
            <a:r>
              <a:rPr lang="en-US" sz="2100" dirty="0" smtClean="0"/>
              <a:t>Held</a:t>
            </a:r>
            <a:endParaRPr lang="en-US" sz="2100" dirty="0"/>
          </a:p>
          <a:p>
            <a:pPr lvl="1"/>
            <a:r>
              <a:rPr lang="en-US" sz="2100" dirty="0"/>
              <a:t>French subsidiary company is a distinct entity of commercial </a:t>
            </a:r>
            <a:r>
              <a:rPr lang="en-US" sz="2100" dirty="0" smtClean="0"/>
              <a:t>substance</a:t>
            </a:r>
            <a:endParaRPr lang="en-US" sz="2100" dirty="0"/>
          </a:p>
          <a:p>
            <a:pPr lvl="1"/>
            <a:r>
              <a:rPr lang="en-US" sz="2100" dirty="0"/>
              <a:t>Article 14(5) does not contemplate a see through unlike Article 14(4) dealing with immoveable property.</a:t>
            </a:r>
          </a:p>
          <a:p>
            <a:pPr lvl="1"/>
            <a:r>
              <a:rPr lang="en-US" sz="2100" dirty="0"/>
              <a:t>Retrospective amendments in domestic law do not apply to a treaty in absence of a clear non obstinate </a:t>
            </a:r>
            <a:r>
              <a:rPr lang="en-US" sz="2100" dirty="0" smtClean="0"/>
              <a:t>clause</a:t>
            </a:r>
            <a:endParaRPr lang="en-US" sz="2100" dirty="0"/>
          </a:p>
          <a:p>
            <a:pPr lvl="1"/>
            <a:r>
              <a:rPr lang="en-US" sz="2100" dirty="0"/>
              <a:t>Meaning of any term not defined in Treaty can have the meaning under the similar domestic law unless the context otherwise </a:t>
            </a:r>
            <a:r>
              <a:rPr lang="en-US" sz="2100" dirty="0" smtClean="0"/>
              <a:t>requires</a:t>
            </a:r>
            <a:endParaRPr lang="en-US" sz="2100" dirty="0"/>
          </a:p>
          <a:p>
            <a:pPr lvl="1"/>
            <a:r>
              <a:rPr lang="en-US" sz="2100" dirty="0"/>
              <a:t>Taxation right allocated to France under the </a:t>
            </a:r>
            <a:r>
              <a:rPr lang="en-US" sz="2100" dirty="0" smtClean="0"/>
              <a:t>DTAA</a:t>
            </a:r>
            <a:endParaRPr lang="en-US" sz="2100" dirty="0"/>
          </a:p>
        </p:txBody>
      </p:sp>
    </p:spTree>
    <p:extLst>
      <p:ext uri="{BB962C8B-B14F-4D97-AF65-F5344CB8AC3E}">
        <p14:creationId xmlns:p14="http://schemas.microsoft.com/office/powerpoint/2010/main" val="1537158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41939629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ounded Rectangle 10"/>
          <p:cNvSpPr/>
          <p:nvPr/>
        </p:nvSpPr>
        <p:spPr>
          <a:xfrm>
            <a:off x="581025" y="1466851"/>
            <a:ext cx="7981950" cy="4810124"/>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txBox="1">
            <a:spLocks/>
          </p:cNvSpPr>
          <p:nvPr/>
        </p:nvSpPr>
        <p:spPr>
          <a:xfrm>
            <a:off x="723900" y="1476375"/>
            <a:ext cx="7696200" cy="4819781"/>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400" dirty="0" smtClean="0"/>
              <a:t>Issue: Whether payment received by Verizon engaged in the business of providing international connectivity services amounts to payment for royalty (or not) under the treaty between India and Singapore?</a:t>
            </a:r>
          </a:p>
          <a:p>
            <a:pPr>
              <a:lnSpc>
                <a:spcPct val="120000"/>
              </a:lnSpc>
              <a:buNone/>
            </a:pPr>
            <a:r>
              <a:rPr lang="en-US" sz="2400" dirty="0" smtClean="0"/>
              <a:t>Held: </a:t>
            </a:r>
          </a:p>
          <a:p>
            <a:pPr>
              <a:lnSpc>
                <a:spcPct val="120000"/>
              </a:lnSpc>
            </a:pPr>
            <a:r>
              <a:rPr lang="en-US" sz="2400" dirty="0" smtClean="0"/>
              <a:t>Payments amount to “royalty” both under domestic law and treaty between India and Singapore</a:t>
            </a:r>
          </a:p>
          <a:p>
            <a:pPr>
              <a:lnSpc>
                <a:spcPct val="120000"/>
              </a:lnSpc>
            </a:pPr>
            <a:r>
              <a:rPr lang="en-US" sz="2400" dirty="0" smtClean="0"/>
              <a:t>Services involves use of equipment and hence triggers equipment royalty </a:t>
            </a:r>
          </a:p>
          <a:p>
            <a:pPr>
              <a:lnSpc>
                <a:spcPct val="120000"/>
              </a:lnSpc>
            </a:pPr>
            <a:r>
              <a:rPr lang="en-US" sz="2400" dirty="0" smtClean="0"/>
              <a:t>Alternatively, it also amounts to royalty for use of process</a:t>
            </a:r>
            <a:endParaRPr lang="en-US" sz="2000" dirty="0" smtClean="0"/>
          </a:p>
        </p:txBody>
      </p:sp>
      <p:sp>
        <p:nvSpPr>
          <p:cNvPr id="4" name="Title 4"/>
          <p:cNvSpPr txBox="1">
            <a:spLocks/>
          </p:cNvSpPr>
          <p:nvPr/>
        </p:nvSpPr>
        <p:spPr>
          <a:xfrm>
            <a:off x="457200" y="704088"/>
            <a:ext cx="8229600" cy="1143000"/>
          </a:xfrm>
          <a:prstGeom prst="rect">
            <a:avLst/>
          </a:prstGeom>
        </p:spPr>
        <p:txBody>
          <a:bodyPr>
            <a:normAutofit fontScale="97500"/>
          </a:bodyPr>
          <a:lstStyle/>
          <a:p>
            <a:pPr>
              <a:lnSpc>
                <a:spcPct val="120000"/>
              </a:lnSpc>
              <a:defRPr/>
            </a:pPr>
            <a:endParaRPr lang="en-IN" sz="5400" b="1" u="sng" dirty="0" smtClean="0">
              <a:solidFill>
                <a:schemeClr val="tx2"/>
              </a:solidFill>
            </a:endParaRPr>
          </a:p>
        </p:txBody>
      </p:sp>
      <p:sp>
        <p:nvSpPr>
          <p:cNvPr id="6" name="Title 5"/>
          <p:cNvSpPr>
            <a:spLocks noGrp="1"/>
          </p:cNvSpPr>
          <p:nvPr>
            <p:ph type="title"/>
          </p:nvPr>
        </p:nvSpPr>
        <p:spPr>
          <a:xfrm>
            <a:off x="228600" y="198566"/>
            <a:ext cx="8763000" cy="1107996"/>
          </a:xfrm>
        </p:spPr>
        <p:txBody>
          <a:bodyPr/>
          <a:lstStyle/>
          <a:p>
            <a:r>
              <a:rPr lang="en-US" dirty="0"/>
              <a:t>Verizon Communication Singapore </a:t>
            </a:r>
            <a:r>
              <a:rPr lang="en-US" dirty="0" err="1"/>
              <a:t>Pte</a:t>
            </a:r>
            <a:r>
              <a:rPr lang="en-US" dirty="0"/>
              <a:t> Ltd </a:t>
            </a:r>
            <a:r>
              <a:rPr lang="en-US" dirty="0" smtClean="0"/>
              <a:t/>
            </a:r>
            <a:br>
              <a:rPr lang="en-US" dirty="0" smtClean="0"/>
            </a:br>
            <a:r>
              <a:rPr lang="en-US" dirty="0" smtClean="0"/>
              <a:t>(</a:t>
            </a:r>
            <a:r>
              <a:rPr lang="en-US" dirty="0"/>
              <a:t>33 </a:t>
            </a:r>
            <a:r>
              <a:rPr lang="en-US" dirty="0" err="1"/>
              <a:t>Taxmann</a:t>
            </a:r>
            <a:r>
              <a:rPr lang="en-US" dirty="0"/>
              <a:t> Com 70 (MAD</a:t>
            </a:r>
            <a:r>
              <a:rPr lang="en-US" dirty="0" smtClean="0"/>
              <a:t>)</a:t>
            </a:r>
            <a:endParaRPr lang="en-GB" dirty="0"/>
          </a:p>
        </p:txBody>
      </p:sp>
      <p:sp>
        <p:nvSpPr>
          <p:cNvPr id="5" name="Slide Number Placeholder 4"/>
          <p:cNvSpPr>
            <a:spLocks noGrp="1"/>
          </p:cNvSpPr>
          <p:nvPr>
            <p:ph type="sldNum" sz="quarter" idx="12"/>
          </p:nvPr>
        </p:nvSpPr>
        <p:spPr/>
        <p:txBody>
          <a:bodyPr vert="horz" lIns="91440" tIns="45720" rIns="91440" bIns="45720" rtlCol="0" anchor="ctr"/>
          <a:lstStyle/>
          <a:p>
            <a:fld id="{8F18505E-8B8C-43B4-9DC2-2BC275660583}" type="slidenum">
              <a:rPr lang="en-IN"/>
              <a:pPr/>
              <a:t>36</a:t>
            </a:fld>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0168571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ounded Rectangle 6"/>
          <p:cNvSpPr/>
          <p:nvPr/>
        </p:nvSpPr>
        <p:spPr>
          <a:xfrm>
            <a:off x="247650" y="923925"/>
            <a:ext cx="8648700" cy="535305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4"/>
          <p:cNvSpPr>
            <a:spLocks noGrp="1"/>
          </p:cNvSpPr>
          <p:nvPr>
            <p:ph type="title"/>
          </p:nvPr>
        </p:nvSpPr>
        <p:spPr>
          <a:xfrm>
            <a:off x="228600" y="198566"/>
            <a:ext cx="8763000" cy="553998"/>
          </a:xfrm>
        </p:spPr>
        <p:txBody>
          <a:bodyPr/>
          <a:lstStyle/>
          <a:p>
            <a:r>
              <a:rPr lang="en-US" dirty="0"/>
              <a:t>Serco BPO </a:t>
            </a:r>
            <a:r>
              <a:rPr lang="en-US" dirty="0" err="1"/>
              <a:t>Pvt</a:t>
            </a:r>
            <a:r>
              <a:rPr lang="en-US" dirty="0"/>
              <a:t> Ltd. V. AAR, 280 CTR 1 (P&amp;H) </a:t>
            </a:r>
            <a:endParaRPr lang="en-GB" dirty="0"/>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37</a:t>
            </a:fld>
            <a:endParaRPr lang="en-IN" dirty="0"/>
          </a:p>
        </p:txBody>
      </p:sp>
      <p:sp>
        <p:nvSpPr>
          <p:cNvPr id="3" name="Title 4"/>
          <p:cNvSpPr txBox="1">
            <a:spLocks/>
          </p:cNvSpPr>
          <p:nvPr/>
        </p:nvSpPr>
        <p:spPr>
          <a:xfrm>
            <a:off x="457200" y="704088"/>
            <a:ext cx="8229600" cy="1143000"/>
          </a:xfrm>
          <a:prstGeom prst="rect">
            <a:avLst/>
          </a:prstGeom>
        </p:spPr>
        <p:txBody>
          <a:bodyPr>
            <a:normAutofit fontScale="97500"/>
          </a:bodyPr>
          <a:lstStyle/>
          <a:p>
            <a:pPr>
              <a:lnSpc>
                <a:spcPct val="120000"/>
              </a:lnSpc>
              <a:defRPr/>
            </a:pPr>
            <a:endParaRPr lang="en-IN" sz="5400" u="sng" dirty="0" smtClean="0">
              <a:solidFill>
                <a:srgbClr val="FF0000"/>
              </a:solidFill>
            </a:endParaRPr>
          </a:p>
        </p:txBody>
      </p:sp>
      <p:sp>
        <p:nvSpPr>
          <p:cNvPr id="4" name="Rectangle 6"/>
          <p:cNvSpPr txBox="1"/>
          <p:nvPr/>
        </p:nvSpPr>
        <p:spPr>
          <a:xfrm>
            <a:off x="314324" y="968961"/>
            <a:ext cx="8524875" cy="5262979"/>
          </a:xfrm>
          <a:prstGeom prst="rect">
            <a:avLst/>
          </a:prstGeom>
        </p:spPr>
        <p:txBody>
          <a:bodyPr vert="horz" wrap="square" lIns="0" tIns="0" rIns="0" bIns="0" rtlCol="0">
            <a:spAutoFit/>
          </a:bodyPr>
          <a:lstStyle>
            <a:defPPr>
              <a:defRPr lang="en-US"/>
            </a:defPPr>
            <a:lvl1pPr marL="342900" indent="-342900">
              <a:spcBef>
                <a:spcPct val="20000"/>
              </a:spcBef>
              <a:buFont typeface="Arial" pitchFamily="34" charset="0"/>
              <a:buChar char="•"/>
              <a:defRPr sz="2100"/>
            </a:lvl1pPr>
            <a:lvl2pPr marL="742950" lvl="1" indent="-285750">
              <a:spcBef>
                <a:spcPct val="20000"/>
              </a:spcBef>
              <a:buFont typeface="Arial" pitchFamily="34" charset="0"/>
              <a:buChar char="–"/>
              <a:defRPr sz="21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900" dirty="0"/>
              <a:t>Issue – Whether the capital gains arising in the hands of two Mauritius based 'Seller companies' on account of the sale of shares of an Indian company is not chargeable to tax under India Mauritius DTAA read with Section 90(2) of the Income Tax Act, 1961?</a:t>
            </a:r>
          </a:p>
          <a:p>
            <a:r>
              <a:rPr lang="en-US" sz="1900" dirty="0" smtClean="0"/>
              <a:t>Held</a:t>
            </a:r>
            <a:endParaRPr lang="en-US" sz="1900" dirty="0"/>
          </a:p>
          <a:p>
            <a:pPr lvl="1"/>
            <a:r>
              <a:rPr lang="en-US" sz="1900" dirty="0"/>
              <a:t>Not a single finding of fact in relation to the </a:t>
            </a:r>
            <a:r>
              <a:rPr lang="en-US" sz="1900" dirty="0" err="1"/>
              <a:t>primafacie</a:t>
            </a:r>
            <a:r>
              <a:rPr lang="en-US" sz="1900" dirty="0"/>
              <a:t> finding of the AAR that the transaction/arrangement in this case was designed for avoidance of income tax in </a:t>
            </a:r>
            <a:r>
              <a:rPr lang="en-US" sz="1900" dirty="0" smtClean="0"/>
              <a:t>India</a:t>
            </a:r>
            <a:endParaRPr lang="en-US" sz="1900" dirty="0"/>
          </a:p>
          <a:p>
            <a:pPr lvl="1"/>
            <a:r>
              <a:rPr lang="en-US" sz="1900" dirty="0"/>
              <a:t>In view of the circular 789, it is incumbent upon the authorities in India to accept the certificates of residence issued by the Mauritian authorities</a:t>
            </a:r>
          </a:p>
          <a:p>
            <a:pPr lvl="1"/>
            <a:r>
              <a:rPr lang="en-US" sz="1900" dirty="0"/>
              <a:t>Once authenticity of the TRC is not disputed, a failure to accept the TRC issued by the Mauritian authorities would be an indication of breakdown in the faith reposed by the Government of India in the Government of Mauritius and the Mauritian authorities reiterated in and evidenced by statutory Circulars issued under section 119 of the Act Taxation right allocated to France under the DTAA.</a:t>
            </a:r>
          </a:p>
          <a:p>
            <a:pPr lvl="1"/>
            <a:r>
              <a:rPr lang="en-US" sz="1900" dirty="0"/>
              <a:t>Capital gains arising from the sale of the shares was held liable to tax only in Mauritius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8807910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4"/>
          <p:cNvSpPr>
            <a:spLocks noGrp="1"/>
          </p:cNvSpPr>
          <p:nvPr>
            <p:ph type="title"/>
          </p:nvPr>
        </p:nvSpPr>
        <p:spPr>
          <a:xfrm>
            <a:off x="228600" y="198566"/>
            <a:ext cx="8763000" cy="553998"/>
          </a:xfrm>
        </p:spPr>
        <p:txBody>
          <a:bodyPr vert="horz" lIns="0" tIns="0" rIns="0" bIns="0" rtlCol="0" anchor="ctr">
            <a:spAutoFit/>
          </a:bodyPr>
          <a:lstStyle/>
          <a:p>
            <a:r>
              <a:rPr lang="en-GB" dirty="0"/>
              <a:t>And few more …</a:t>
            </a:r>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38</a:t>
            </a:fld>
            <a:endParaRPr lang="en-IN" dirty="0"/>
          </a:p>
        </p:txBody>
      </p:sp>
      <p:sp>
        <p:nvSpPr>
          <p:cNvPr id="7" name="Rounded Rectangle 6"/>
          <p:cNvSpPr/>
          <p:nvPr/>
        </p:nvSpPr>
        <p:spPr>
          <a:xfrm>
            <a:off x="914400" y="1171575"/>
            <a:ext cx="7315200" cy="4429125"/>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1085850" y="1219200"/>
            <a:ext cx="6972300" cy="4284250"/>
          </a:xfrm>
          <a:prstGeom prst="rect">
            <a:avLst/>
          </a:prstGeom>
        </p:spPr>
        <p:txBody>
          <a:bodyPr wrap="square" lIns="0" tIns="0" rIns="0" bIns="0">
            <a:spAutoFit/>
          </a:bodyPr>
          <a:lstStyle/>
          <a:p>
            <a:pPr>
              <a:lnSpc>
                <a:spcPct val="120000"/>
              </a:lnSpc>
              <a:spcBef>
                <a:spcPct val="100000"/>
              </a:spcBef>
            </a:pPr>
            <a:r>
              <a:rPr lang="en-US" sz="2400" b="1" dirty="0" smtClean="0"/>
              <a:t>Director of Income Tax v/s Nokia 358 ITR 259 (Del) </a:t>
            </a:r>
          </a:p>
          <a:p>
            <a:pPr marL="0" lvl="1">
              <a:lnSpc>
                <a:spcPct val="120000"/>
              </a:lnSpc>
              <a:spcBef>
                <a:spcPct val="50000"/>
              </a:spcBef>
            </a:pPr>
            <a:r>
              <a:rPr lang="en-US" sz="2400" dirty="0" smtClean="0"/>
              <a:t>Amendments to the Act cannot be read into the treaty </a:t>
            </a:r>
          </a:p>
          <a:p>
            <a:pPr>
              <a:lnSpc>
                <a:spcPct val="120000"/>
              </a:lnSpc>
              <a:spcBef>
                <a:spcPct val="100000"/>
              </a:spcBef>
            </a:pPr>
            <a:r>
              <a:rPr lang="en-US" sz="2400" b="1" dirty="0" smtClean="0"/>
              <a:t>Director of Income Tax v/s TV Today Network 221 Taxman 123 (Del) </a:t>
            </a:r>
          </a:p>
          <a:p>
            <a:pPr marL="19050" lvl="1">
              <a:lnSpc>
                <a:spcPct val="120000"/>
              </a:lnSpc>
              <a:spcBef>
                <a:spcPct val="50000"/>
              </a:spcBef>
            </a:pPr>
            <a:r>
              <a:rPr lang="en-US" sz="2400" dirty="0" smtClean="0"/>
              <a:t>In view of explanation 5 &amp; 6 to section 9(1)(vi) which were inserted retrospectively by the Finance Act, 2012 receipts earned from providing data transmission services through satellite is to be considered as royalty</a:t>
            </a:r>
            <a:endParaRPr lang="en-IN"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11200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9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ounded Rectangle 7"/>
          <p:cNvSpPr/>
          <p:nvPr/>
        </p:nvSpPr>
        <p:spPr>
          <a:xfrm>
            <a:off x="304800" y="866775"/>
            <a:ext cx="8534400" cy="54102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a:lstStyle/>
          <a:p>
            <a:r>
              <a:rPr lang="en-US" smtClean="0"/>
              <a:t>International Tax</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3</a:t>
            </a:fld>
            <a:endParaRPr lang="en-IN" dirty="0"/>
          </a:p>
        </p:txBody>
      </p:sp>
      <p:sp>
        <p:nvSpPr>
          <p:cNvPr id="10" name="Rectangle 5"/>
          <p:cNvSpPr txBox="1"/>
          <p:nvPr/>
        </p:nvSpPr>
        <p:spPr>
          <a:xfrm>
            <a:off x="390524" y="895350"/>
            <a:ext cx="8353425" cy="5484578"/>
          </a:xfrm>
          <a:prstGeom prst="rect">
            <a:avLst/>
          </a:prstGeom>
        </p:spPr>
        <p:txBody>
          <a:bodyPr vert="horz" wrap="square" lIns="0" tIns="0" rIns="0" bIns="0" rtlCol="0">
            <a:spAutoFit/>
          </a:bodyPr>
          <a:lstStyle>
            <a:defPPr>
              <a:defRPr lang="en-US"/>
            </a:defPPr>
            <a:lvl1pPr marL="342900" lvl="0" indent="-342900">
              <a:spcBef>
                <a:spcPct val="20000"/>
              </a:spcBef>
              <a:buFont typeface="Arial" pitchFamily="34" charset="0"/>
              <a:buChar char="•"/>
              <a:defRPr sz="2400"/>
            </a:lvl1pPr>
            <a:lvl2pPr marL="742950" lvl="1" indent="-285750">
              <a:spcBef>
                <a:spcPct val="20000"/>
              </a:spcBef>
              <a:buFont typeface="Arial" pitchFamily="34" charset="0"/>
              <a:buChar char="–"/>
              <a:defRPr sz="20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100" dirty="0"/>
              <a:t>Determination of tax on an individual or entity, subject to </a:t>
            </a:r>
            <a:r>
              <a:rPr lang="en-US" sz="2100" dirty="0" smtClean="0"/>
              <a:t/>
            </a:r>
            <a:br>
              <a:rPr lang="en-US" sz="2100" dirty="0" smtClean="0"/>
            </a:br>
            <a:r>
              <a:rPr lang="en-US" sz="2100" dirty="0" smtClean="0"/>
              <a:t>laws </a:t>
            </a:r>
            <a:r>
              <a:rPr lang="en-US" sz="2100" dirty="0"/>
              <a:t>in different </a:t>
            </a:r>
            <a:r>
              <a:rPr lang="en-US" sz="2100" dirty="0" smtClean="0"/>
              <a:t>jurisdictions</a:t>
            </a:r>
            <a:endParaRPr lang="en-US" sz="2100" dirty="0"/>
          </a:p>
          <a:p>
            <a:r>
              <a:rPr lang="en-US" sz="2100" dirty="0"/>
              <a:t>Tax systems vary from country to </a:t>
            </a:r>
            <a:r>
              <a:rPr lang="en-US" sz="2100" dirty="0" smtClean="0"/>
              <a:t>country</a:t>
            </a:r>
            <a:endParaRPr lang="en-US" sz="2100" dirty="0"/>
          </a:p>
          <a:p>
            <a:r>
              <a:rPr lang="en-US" sz="2100" dirty="0"/>
              <a:t>Taxation systems can be classified on the basis </a:t>
            </a:r>
            <a:r>
              <a:rPr lang="en-US" sz="2100" dirty="0" smtClean="0"/>
              <a:t>of</a:t>
            </a:r>
            <a:endParaRPr lang="en-US" sz="2100" dirty="0"/>
          </a:p>
          <a:p>
            <a:pPr lvl="1"/>
            <a:r>
              <a:rPr lang="en-US" sz="2100" dirty="0"/>
              <a:t>Residency</a:t>
            </a:r>
          </a:p>
          <a:p>
            <a:pPr lvl="1"/>
            <a:r>
              <a:rPr lang="en-US" sz="2100" dirty="0"/>
              <a:t>Territory</a:t>
            </a:r>
          </a:p>
          <a:p>
            <a:pPr lvl="1"/>
            <a:r>
              <a:rPr lang="en-US" sz="2100" dirty="0"/>
              <a:t>Citizenship</a:t>
            </a:r>
          </a:p>
          <a:p>
            <a:r>
              <a:rPr lang="en-US" sz="2100" dirty="0"/>
              <a:t>Issues faced in global tax </a:t>
            </a:r>
            <a:r>
              <a:rPr lang="en-US" sz="2100" dirty="0" smtClean="0"/>
              <a:t>scenario</a:t>
            </a:r>
            <a:endParaRPr lang="en-US" sz="2100" dirty="0"/>
          </a:p>
          <a:p>
            <a:pPr lvl="1"/>
            <a:r>
              <a:rPr lang="en-US" sz="2100" dirty="0"/>
              <a:t>Double Taxation</a:t>
            </a:r>
          </a:p>
          <a:p>
            <a:pPr lvl="1"/>
            <a:r>
              <a:rPr lang="en-US" sz="2100" dirty="0"/>
              <a:t>Fiscal Evasion</a:t>
            </a:r>
          </a:p>
          <a:p>
            <a:pPr lvl="1"/>
            <a:r>
              <a:rPr lang="en-US" sz="2100" dirty="0"/>
              <a:t>Transfer Pricing</a:t>
            </a:r>
          </a:p>
          <a:p>
            <a:pPr lvl="1"/>
            <a:r>
              <a:rPr lang="en-US" sz="2100" dirty="0"/>
              <a:t>Tax Avoidance</a:t>
            </a:r>
          </a:p>
          <a:p>
            <a:pPr lvl="1"/>
            <a:r>
              <a:rPr lang="en-US" sz="2100" dirty="0"/>
              <a:t>Double non – taxation</a:t>
            </a:r>
          </a:p>
          <a:p>
            <a:pPr lvl="1"/>
            <a:r>
              <a:rPr lang="en-US" sz="2100" dirty="0"/>
              <a:t>Tax competition by </a:t>
            </a:r>
            <a:r>
              <a:rPr lang="en-US" sz="2100" dirty="0" smtClean="0"/>
              <a:t>states</a:t>
            </a:r>
            <a:endParaRPr lang="en-US" sz="2100" dirty="0"/>
          </a:p>
        </p:txBody>
      </p:sp>
      <p:pic>
        <p:nvPicPr>
          <p:cNvPr id="27650" name="Picture 2" descr="http://www.mytaxdebtattorney.com/sites/all/themes/lana/images/tax_globe.png"/>
          <p:cNvPicPr>
            <a:picLocks noChangeAspect="1" noChangeArrowheads="1"/>
          </p:cNvPicPr>
          <p:nvPr/>
        </p:nvPicPr>
        <p:blipFill>
          <a:blip r:embed="rId7"/>
          <a:srcRect/>
          <a:stretch>
            <a:fillRect/>
          </a:stretch>
        </p:blipFill>
        <p:spPr bwMode="auto">
          <a:xfrm>
            <a:off x="4565987" y="2492402"/>
            <a:ext cx="4080707" cy="3636439"/>
          </a:xfrm>
          <a:prstGeom prst="rect">
            <a:avLst/>
          </a:prstGeom>
          <a:noFill/>
        </p:spPr>
      </p:pic>
    </p:spTree>
    <p:extLst>
      <p:ext uri="{BB962C8B-B14F-4D97-AF65-F5344CB8AC3E}">
        <p14:creationId xmlns:p14="http://schemas.microsoft.com/office/powerpoint/2010/main" val="68039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313856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Isosceles Triangle 9"/>
          <p:cNvSpPr/>
          <p:nvPr/>
        </p:nvSpPr>
        <p:spPr>
          <a:xfrm rot="16200000" flipH="1">
            <a:off x="1864995" y="-1000887"/>
            <a:ext cx="5414010" cy="9144000"/>
          </a:xfrm>
          <a:prstGeom prs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39</a:t>
            </a:fld>
            <a:endParaRPr lang="en-IN" dirty="0"/>
          </a:p>
        </p:txBody>
      </p:sp>
      <p:sp>
        <p:nvSpPr>
          <p:cNvPr id="3" name="Isosceles Triangle 2"/>
          <p:cNvSpPr/>
          <p:nvPr/>
        </p:nvSpPr>
        <p:spPr>
          <a:xfrm rot="5400000">
            <a:off x="1864995" y="-1000887"/>
            <a:ext cx="5414010" cy="9144000"/>
          </a:xfrm>
          <a:prstGeom prst="triangl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0" y="2507761"/>
            <a:ext cx="9144000" cy="2123062"/>
            <a:chOff x="371476" y="2507761"/>
            <a:chExt cx="8772524" cy="2123062"/>
          </a:xfrm>
        </p:grpSpPr>
        <p:sp>
          <p:nvSpPr>
            <p:cNvPr id="8" name="Rounded Rectangle 7"/>
            <p:cNvSpPr/>
            <p:nvPr/>
          </p:nvSpPr>
          <p:spPr>
            <a:xfrm>
              <a:off x="371476" y="2507761"/>
              <a:ext cx="8772524" cy="21230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485776" y="2535423"/>
              <a:ext cx="8543924" cy="20677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6"/>
          <p:cNvSpPr txBox="1"/>
          <p:nvPr/>
        </p:nvSpPr>
        <p:spPr>
          <a:xfrm>
            <a:off x="533400" y="3153794"/>
            <a:ext cx="8077200" cy="830997"/>
          </a:xfrm>
          <a:prstGeom prst="rect">
            <a:avLst/>
          </a:prstGeom>
        </p:spPr>
        <p:txBody>
          <a:bodyPr vert="horz" wrap="square" lIns="0" tIns="0" rIns="0" bIns="0">
            <a:spAutoFit/>
          </a:bodyPr>
          <a:lstStyle>
            <a:defPPr>
              <a:defRPr lang="en-US"/>
            </a:defPPr>
            <a:lvl1pPr lvl="0" indent="0" algn="r">
              <a:spcBef>
                <a:spcPct val="20000"/>
              </a:spcBef>
              <a:buClr>
                <a:schemeClr val="accent3"/>
              </a:buClr>
              <a:buSzPct val="95000"/>
              <a:buFont typeface="Wingdings 2"/>
              <a:buNone/>
              <a:defRPr kumimoji="0" sz="6000" b="1">
                <a:latin typeface="+mj-lt"/>
              </a:defRPr>
            </a:lvl1pPr>
            <a:lvl2pPr marL="640080" lvl="1" indent="-246888">
              <a:spcBef>
                <a:spcPct val="20000"/>
              </a:spcBef>
              <a:buClr>
                <a:schemeClr val="accent1"/>
              </a:buClr>
              <a:buSzPct val="85000"/>
              <a:buFont typeface="Wingdings 2"/>
              <a:buChar char=""/>
              <a:defRPr kumimoji="0" sz="2400"/>
            </a:lvl2pPr>
            <a:lvl3pPr lvl="2" indent="-246888">
              <a:spcBef>
                <a:spcPct val="20000"/>
              </a:spcBef>
              <a:buClr>
                <a:schemeClr val="accent2"/>
              </a:buClr>
              <a:buSzPct val="70000"/>
              <a:buFont typeface="Wingdings 2"/>
              <a:buChar char=""/>
              <a:defRPr kumimoji="0" sz="2100"/>
            </a:lvl3pPr>
            <a:lvl4pPr marL="1188720" lvl="3" indent="-210312">
              <a:spcBef>
                <a:spcPct val="20000"/>
              </a:spcBef>
              <a:buClr>
                <a:schemeClr val="accent3"/>
              </a:buClr>
              <a:buSzPct val="65000"/>
              <a:buFont typeface="Wingdings 2"/>
              <a:buChar char=""/>
              <a:defRPr kumimoji="0" sz="2000"/>
            </a:lvl4pPr>
            <a:lvl5pPr marL="1463040" lvl="4" indent="-210312">
              <a:spcBef>
                <a:spcPct val="20000"/>
              </a:spcBef>
              <a:buClr>
                <a:schemeClr val="accent4"/>
              </a:buClr>
              <a:buSzPct val="65000"/>
              <a:buFont typeface="Wingdings 2"/>
              <a:buChar char=""/>
              <a:defRPr kumimoji="0" sz="2000"/>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pPr algn="ctr"/>
            <a:r>
              <a:rPr lang="en-US" sz="5400" dirty="0">
                <a:solidFill>
                  <a:schemeClr val="tx2"/>
                </a:solidFill>
              </a:rPr>
              <a:t>Transfer Pricing</a:t>
            </a:r>
          </a:p>
        </p:txBody>
      </p:sp>
    </p:spTree>
    <p:extLst>
      <p:ext uri="{BB962C8B-B14F-4D97-AF65-F5344CB8AC3E}">
        <p14:creationId xmlns:p14="http://schemas.microsoft.com/office/powerpoint/2010/main" val="41929941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9621053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074" name="Title 1"/>
          <p:cNvSpPr>
            <a:spLocks noGrp="1"/>
          </p:cNvSpPr>
          <p:nvPr>
            <p:ph type="title"/>
          </p:nvPr>
        </p:nvSpPr>
        <p:spPr>
          <a:xfrm>
            <a:off x="228600" y="229343"/>
            <a:ext cx="8763000" cy="553998"/>
          </a:xfrm>
        </p:spPr>
        <p:txBody>
          <a:bodyPr vert="horz" lIns="0" tIns="0" rIns="0" bIns="0" rtlCol="0" anchor="ctr">
            <a:spAutoFit/>
          </a:bodyPr>
          <a:lstStyle/>
          <a:p>
            <a:r>
              <a:rPr lang="en-US" dirty="0"/>
              <a:t>What is Transfer Pricing?</a:t>
            </a:r>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40</a:t>
            </a:fld>
            <a:endParaRPr lang="en-IN" dirty="0"/>
          </a:p>
        </p:txBody>
      </p:sp>
      <p:sp>
        <p:nvSpPr>
          <p:cNvPr id="9" name="Rounded Rectangle 8"/>
          <p:cNvSpPr/>
          <p:nvPr/>
        </p:nvSpPr>
        <p:spPr>
          <a:xfrm>
            <a:off x="533400" y="1514475"/>
            <a:ext cx="8077200" cy="3829051"/>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5"/>
          <p:cNvSpPr txBox="1"/>
          <p:nvPr/>
        </p:nvSpPr>
        <p:spPr>
          <a:xfrm>
            <a:off x="626268" y="1754696"/>
            <a:ext cx="7891464" cy="3348609"/>
          </a:xfrm>
          <a:prstGeom prst="rect">
            <a:avLst/>
          </a:prstGeom>
        </p:spPr>
        <p:txBody>
          <a:bodyPr vert="horz" wrap="square" lIns="0" tIns="0" rIns="0" bIns="0" rtlCol="0">
            <a:spAutoFit/>
          </a:bodyPr>
          <a:lstStyle>
            <a:defPPr>
              <a:defRPr lang="en-US"/>
            </a:defPPr>
            <a:lvl1pPr marL="342900" lvl="0" indent="-342900">
              <a:spcBef>
                <a:spcPct val="20000"/>
              </a:spcBef>
              <a:buFont typeface="Arial" pitchFamily="34" charset="0"/>
              <a:buChar char="•"/>
              <a:defRPr sz="2400"/>
            </a:lvl1pPr>
            <a:lvl2pPr marL="742950" lvl="1" indent="-285750">
              <a:spcBef>
                <a:spcPct val="20000"/>
              </a:spcBef>
              <a:buFont typeface="Arial" pitchFamily="34" charset="0"/>
              <a:buChar char="–"/>
              <a:defRPr sz="20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3200" dirty="0"/>
              <a:t>Ascertaining the price charged in transaction between related enterprises/entities of </a:t>
            </a:r>
          </a:p>
          <a:p>
            <a:pPr lvl="1"/>
            <a:r>
              <a:rPr lang="en-US" sz="3200" dirty="0"/>
              <a:t>Tangible assets</a:t>
            </a:r>
          </a:p>
          <a:p>
            <a:pPr lvl="1"/>
            <a:r>
              <a:rPr lang="en-US" sz="3200" dirty="0"/>
              <a:t>Intangible assets</a:t>
            </a:r>
          </a:p>
          <a:p>
            <a:pPr lvl="1"/>
            <a:r>
              <a:rPr lang="en-US" sz="3200" dirty="0"/>
              <a:t>Controlled services</a:t>
            </a:r>
          </a:p>
          <a:p>
            <a:pPr lvl="1"/>
            <a:r>
              <a:rPr lang="en-US" sz="3200" dirty="0"/>
              <a:t>Financial arrangements</a:t>
            </a:r>
          </a:p>
        </p:txBody>
      </p:sp>
    </p:spTree>
    <p:extLst>
      <p:ext uri="{BB962C8B-B14F-4D97-AF65-F5344CB8AC3E}">
        <p14:creationId xmlns:p14="http://schemas.microsoft.com/office/powerpoint/2010/main" val="729270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229343"/>
            <a:ext cx="8763000" cy="553998"/>
          </a:xfrm>
        </p:spPr>
        <p:txBody>
          <a:bodyPr vert="horz" lIns="0" tIns="0" rIns="0" bIns="0" rtlCol="0" anchor="ctr">
            <a:spAutoFit/>
          </a:bodyPr>
          <a:lstStyle/>
          <a:p>
            <a:r>
              <a:rPr lang="en-US"/>
              <a:t>What is Transfer Pricing?</a:t>
            </a:r>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41</a:t>
            </a:fld>
            <a:endParaRPr lang="en-IN" dirty="0"/>
          </a:p>
        </p:txBody>
      </p:sp>
      <p:sp>
        <p:nvSpPr>
          <p:cNvPr id="5" name="Rounded Rectangle 4"/>
          <p:cNvSpPr/>
          <p:nvPr/>
        </p:nvSpPr>
        <p:spPr>
          <a:xfrm>
            <a:off x="533400" y="1647826"/>
            <a:ext cx="8077200" cy="356235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txBox="1"/>
          <p:nvPr/>
        </p:nvSpPr>
        <p:spPr>
          <a:xfrm>
            <a:off x="619125" y="1782396"/>
            <a:ext cx="7905751" cy="3293209"/>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Bef>
                <a:spcPct val="100000"/>
              </a:spcBef>
              <a:buNone/>
            </a:pPr>
            <a:r>
              <a:rPr lang="en-US" b="1" dirty="0"/>
              <a:t>Three key </a:t>
            </a:r>
            <a:r>
              <a:rPr lang="en-US" b="1" dirty="0" smtClean="0"/>
              <a:t>concepts</a:t>
            </a:r>
            <a:endParaRPr lang="en-US" b="1" dirty="0"/>
          </a:p>
          <a:p>
            <a:pPr lvl="1">
              <a:spcBef>
                <a:spcPct val="50000"/>
              </a:spcBef>
            </a:pPr>
            <a:r>
              <a:rPr lang="en-US" sz="3200" dirty="0"/>
              <a:t>International transaction or Specified domestic transactions</a:t>
            </a:r>
          </a:p>
          <a:p>
            <a:pPr lvl="1">
              <a:spcBef>
                <a:spcPct val="50000"/>
              </a:spcBef>
            </a:pPr>
            <a:r>
              <a:rPr lang="en-US" sz="3200" dirty="0"/>
              <a:t>Associated Enterprise (AE)</a:t>
            </a:r>
          </a:p>
          <a:p>
            <a:pPr lvl="1">
              <a:spcBef>
                <a:spcPct val="50000"/>
              </a:spcBef>
            </a:pPr>
            <a:r>
              <a:rPr lang="en-US" sz="3200" dirty="0"/>
              <a:t>Arm’s Length Price (ALP</a:t>
            </a:r>
            <a:r>
              <a:rPr lang="en-US" sz="3200" dirty="0" smtClean="0"/>
              <a:t>)</a:t>
            </a:r>
            <a:endParaRPr lang="en-US" sz="3200" dirty="0"/>
          </a:p>
        </p:txBody>
      </p:sp>
      <p:sp>
        <p:nvSpPr>
          <p:cNvPr id="3" name="TextBox 6"/>
          <p:cNvSpPr txBox="1"/>
          <p:nvPr>
            <p:custDataLst>
              <p:tags r:id="rId1"/>
            </p:custDataLst>
          </p:nvPr>
        </p:nvSpPr>
        <p:spPr>
          <a:xfrm>
            <a:off x="907258" y="2570874"/>
            <a:ext cx="485774" cy="485774"/>
          </a:xfrm>
          <a:prstGeom prst="ellipse">
            <a:avLst/>
          </a:prstGeom>
          <a:solidFill>
            <a:schemeClr val="accent3"/>
          </a:solidFill>
          <a:ln>
            <a:solidFill>
              <a:srgbClr val="FFFFFF"/>
            </a:solidFill>
          </a:ln>
        </p:spPr>
        <p:txBody>
          <a:bodyPr vert="horz" lIns="3810" tIns="0" rIns="3810" bIns="0" rtlCol="0" anchor="ctr" anchorCtr="1">
            <a:no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b="1" dirty="0" smtClean="0">
                <a:solidFill>
                  <a:schemeClr val="bg1"/>
                </a:solidFill>
              </a:rPr>
              <a:t>1</a:t>
            </a:r>
            <a:endParaRPr lang="en-US" b="1" dirty="0">
              <a:solidFill>
                <a:schemeClr val="bg1"/>
              </a:solidFill>
            </a:endParaRPr>
          </a:p>
        </p:txBody>
      </p:sp>
      <p:sp>
        <p:nvSpPr>
          <p:cNvPr id="11" name="TextBox 6"/>
          <p:cNvSpPr txBox="1"/>
          <p:nvPr>
            <p:custDataLst>
              <p:tags r:id="rId2"/>
            </p:custDataLst>
          </p:nvPr>
        </p:nvSpPr>
        <p:spPr>
          <a:xfrm>
            <a:off x="907258" y="3790074"/>
            <a:ext cx="485774" cy="485774"/>
          </a:xfrm>
          <a:prstGeom prst="ellipse">
            <a:avLst/>
          </a:prstGeom>
          <a:solidFill>
            <a:schemeClr val="accent3"/>
          </a:solidFill>
          <a:ln>
            <a:solidFill>
              <a:srgbClr val="FFFFFF"/>
            </a:solidFill>
          </a:ln>
        </p:spPr>
        <p:txBody>
          <a:bodyPr vert="horz" lIns="3810" tIns="0" rIns="3810" bIns="0" rtlCol="0" anchor="ctr" anchorCtr="1">
            <a:no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b="1" dirty="0" smtClean="0">
                <a:solidFill>
                  <a:schemeClr val="bg1"/>
                </a:solidFill>
              </a:rPr>
              <a:t>2</a:t>
            </a:r>
            <a:endParaRPr lang="en-US" b="1" dirty="0">
              <a:solidFill>
                <a:schemeClr val="bg1"/>
              </a:solidFill>
            </a:endParaRPr>
          </a:p>
        </p:txBody>
      </p:sp>
      <p:sp>
        <p:nvSpPr>
          <p:cNvPr id="12" name="TextBox 6"/>
          <p:cNvSpPr txBox="1"/>
          <p:nvPr>
            <p:custDataLst>
              <p:tags r:id="rId3"/>
            </p:custDataLst>
          </p:nvPr>
        </p:nvSpPr>
        <p:spPr>
          <a:xfrm>
            <a:off x="907258" y="4537442"/>
            <a:ext cx="485774" cy="485774"/>
          </a:xfrm>
          <a:prstGeom prst="ellipse">
            <a:avLst/>
          </a:prstGeom>
          <a:solidFill>
            <a:schemeClr val="accent3"/>
          </a:solidFill>
          <a:ln>
            <a:solidFill>
              <a:srgbClr val="FFFFFF"/>
            </a:solidFill>
          </a:ln>
        </p:spPr>
        <p:txBody>
          <a:bodyPr vert="horz" lIns="3810" tIns="0" rIns="3810" bIns="0" rtlCol="0" anchor="ctr" anchorCtr="1">
            <a:no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b="1" dirty="0" smtClean="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2806894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229343"/>
            <a:ext cx="8763000" cy="553998"/>
          </a:xfrm>
        </p:spPr>
        <p:txBody>
          <a:bodyPr vert="horz" lIns="0" tIns="0" rIns="0" bIns="0" rtlCol="0" anchor="ctr">
            <a:spAutoFit/>
          </a:bodyPr>
          <a:lstStyle/>
          <a:p>
            <a:r>
              <a:rPr lang="en-US" dirty="0"/>
              <a:t>Why is important?</a:t>
            </a:r>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42</a:t>
            </a:fld>
            <a:endParaRPr lang="en-IN" dirty="0"/>
          </a:p>
        </p:txBody>
      </p:sp>
      <p:sp>
        <p:nvSpPr>
          <p:cNvPr id="5" name="Rounded Rectangle 4"/>
          <p:cNvSpPr/>
          <p:nvPr/>
        </p:nvSpPr>
        <p:spPr>
          <a:xfrm>
            <a:off x="533400" y="1857377"/>
            <a:ext cx="8077200" cy="3143248"/>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txBox="1"/>
          <p:nvPr/>
        </p:nvSpPr>
        <p:spPr>
          <a:xfrm>
            <a:off x="626268" y="2074783"/>
            <a:ext cx="7891464" cy="2708434"/>
          </a:xfrm>
          <a:prstGeom prst="rect">
            <a:avLst/>
          </a:prstGeom>
        </p:spPr>
        <p:txBody>
          <a:bodyPr vert="horz" wrap="square" lIns="0" tIns="0" rIns="0" bIns="0" rtlCol="0">
            <a:spAutoFit/>
          </a:bodyPr>
          <a:lstStyle>
            <a:defPPr>
              <a:defRPr lang="en-US"/>
            </a:defPPr>
            <a:lvl1pPr marL="342900" lvl="0" indent="-342900">
              <a:spcBef>
                <a:spcPct val="20000"/>
              </a:spcBef>
              <a:buFont typeface="Arial" pitchFamily="34" charset="0"/>
              <a:buChar char="•"/>
              <a:defRPr sz="2400"/>
            </a:lvl1pPr>
            <a:lvl2pPr marL="742950" lvl="1" indent="-285750">
              <a:spcBef>
                <a:spcPct val="20000"/>
              </a:spcBef>
              <a:buFont typeface="Arial" pitchFamily="34" charset="0"/>
              <a:buChar char="–"/>
              <a:defRPr sz="20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ct val="50000"/>
              </a:spcBef>
            </a:pPr>
            <a:r>
              <a:rPr lang="en-US" sz="3200" dirty="0"/>
              <a:t>Deterrence to international transactions resulting into shifting of profit and over all low tax payment by </a:t>
            </a:r>
            <a:r>
              <a:rPr lang="en-US" sz="3200" dirty="0" err="1"/>
              <a:t>MNE’s</a:t>
            </a:r>
            <a:r>
              <a:rPr lang="en-US" sz="3200" dirty="0"/>
              <a:t> in various jurisdictions</a:t>
            </a:r>
          </a:p>
          <a:p>
            <a:pPr>
              <a:spcBef>
                <a:spcPct val="50000"/>
              </a:spcBef>
            </a:pPr>
            <a:r>
              <a:rPr lang="en-US" sz="3200" dirty="0"/>
              <a:t>Sharing of pie between jurisdictions</a:t>
            </a:r>
          </a:p>
        </p:txBody>
      </p:sp>
    </p:spTree>
    <p:extLst>
      <p:ext uri="{BB962C8B-B14F-4D97-AF65-F5344CB8AC3E}">
        <p14:creationId xmlns:p14="http://schemas.microsoft.com/office/powerpoint/2010/main" val="1048516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4171989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229343"/>
            <a:ext cx="8763000" cy="553998"/>
          </a:xfrm>
        </p:spPr>
        <p:txBody>
          <a:bodyPr vert="horz" lIns="0" tIns="0" rIns="0" bIns="0" rtlCol="0" anchor="ctr">
            <a:spAutoFit/>
          </a:bodyPr>
          <a:lstStyle/>
          <a:p>
            <a:r>
              <a:rPr lang="en-US" dirty="0"/>
              <a:t>Stakes Involved.. </a:t>
            </a:r>
            <a:r>
              <a:rPr lang="en-US" dirty="0" smtClean="0">
                <a:solidFill>
                  <a:schemeClr val="accent2"/>
                </a:solidFill>
              </a:rPr>
              <a:t>(…allegedly</a:t>
            </a:r>
            <a:r>
              <a:rPr lang="en-US" dirty="0">
                <a:solidFill>
                  <a:schemeClr val="accent2"/>
                </a:solidFill>
              </a:rPr>
              <a:t>) </a:t>
            </a:r>
          </a:p>
        </p:txBody>
      </p:sp>
      <p:grpSp>
        <p:nvGrpSpPr>
          <p:cNvPr id="3" name="Group 2"/>
          <p:cNvGrpSpPr/>
          <p:nvPr/>
        </p:nvGrpSpPr>
        <p:grpSpPr>
          <a:xfrm>
            <a:off x="1771650" y="1200150"/>
            <a:ext cx="5600700" cy="5286375"/>
            <a:chOff x="1771650" y="971550"/>
            <a:chExt cx="5600700" cy="5286375"/>
          </a:xfrm>
        </p:grpSpPr>
        <p:sp>
          <p:nvSpPr>
            <p:cNvPr id="5" name="Rounded Rectangle 4"/>
            <p:cNvSpPr/>
            <p:nvPr/>
          </p:nvSpPr>
          <p:spPr>
            <a:xfrm>
              <a:off x="1771650" y="971550"/>
              <a:ext cx="5600700" cy="5286375"/>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nmA-00377"/>
            <p:cNvSpPr txBox="1">
              <a:spLocks/>
            </p:cNvSpPr>
            <p:nvPr/>
          </p:nvSpPr>
          <p:spPr>
            <a:xfrm>
              <a:off x="1847850" y="971550"/>
              <a:ext cx="5381625" cy="584775"/>
            </a:xfrm>
            <a:prstGeom prst="rect">
              <a:avLst/>
            </a:prstGeom>
          </p:spPr>
          <p:txBody>
            <a:bodyPr vert="horz" wrap="square" lIns="91440" tIns="45720" rIns="91440" bIns="4572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defRPr/>
              </a:pPr>
              <a:r>
                <a:rPr lang="en-US" dirty="0">
                  <a:solidFill>
                    <a:prstClr val="black"/>
                  </a:solidFill>
                </a:rPr>
                <a:t>FY 2004-05 – 1,220</a:t>
              </a:r>
              <a:endParaRPr lang="en-US" dirty="0"/>
            </a:p>
          </p:txBody>
        </p:sp>
        <p:sp>
          <p:nvSpPr>
            <p:cNvPr id="8" name="!RnmC-00794"/>
            <p:cNvSpPr txBox="1">
              <a:spLocks/>
            </p:cNvSpPr>
            <p:nvPr/>
          </p:nvSpPr>
          <p:spPr>
            <a:xfrm>
              <a:off x="1847850" y="1493859"/>
              <a:ext cx="5381625" cy="584775"/>
            </a:xfrm>
            <a:prstGeom prst="rect">
              <a:avLst/>
            </a:prstGeom>
          </p:spPr>
          <p:txBody>
            <a:bodyPr vert="horz" wrap="square" lIns="91440" tIns="45720" rIns="91440" bIns="4572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defRPr/>
              </a:pPr>
              <a:r>
                <a:rPr lang="en-US">
                  <a:solidFill>
                    <a:prstClr val="black"/>
                  </a:solidFill>
                </a:rPr>
                <a:t>FY 2005-06 – 2,287</a:t>
              </a:r>
              <a:endParaRPr lang="en-US" dirty="0"/>
            </a:p>
          </p:txBody>
        </p:sp>
        <p:sp>
          <p:nvSpPr>
            <p:cNvPr id="9" name="!RnmB-00018"/>
            <p:cNvSpPr txBox="1">
              <a:spLocks/>
            </p:cNvSpPr>
            <p:nvPr/>
          </p:nvSpPr>
          <p:spPr>
            <a:xfrm>
              <a:off x="1847850" y="2016168"/>
              <a:ext cx="5381625" cy="584775"/>
            </a:xfrm>
            <a:prstGeom prst="rect">
              <a:avLst/>
            </a:prstGeom>
          </p:spPr>
          <p:txBody>
            <a:bodyPr vert="horz" wrap="square" lIns="91440" tIns="45720" rIns="91440" bIns="4572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defRPr/>
              </a:pPr>
              <a:r>
                <a:rPr lang="en-US">
                  <a:solidFill>
                    <a:prstClr val="black"/>
                  </a:solidFill>
                </a:rPr>
                <a:t>FY 2006-07 – 3,432</a:t>
              </a:r>
              <a:endParaRPr lang="en-US" dirty="0"/>
            </a:p>
          </p:txBody>
        </p:sp>
        <p:sp>
          <p:nvSpPr>
            <p:cNvPr id="10" name="!RnmC-00764"/>
            <p:cNvSpPr txBox="1">
              <a:spLocks/>
            </p:cNvSpPr>
            <p:nvPr/>
          </p:nvSpPr>
          <p:spPr>
            <a:xfrm>
              <a:off x="1847850" y="2538477"/>
              <a:ext cx="5381625" cy="584775"/>
            </a:xfrm>
            <a:prstGeom prst="rect">
              <a:avLst/>
            </a:prstGeom>
          </p:spPr>
          <p:txBody>
            <a:bodyPr vert="horz" wrap="square" lIns="91440" tIns="45720" rIns="91440" bIns="4572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defRPr/>
              </a:pPr>
              <a:r>
                <a:rPr lang="en-US">
                  <a:solidFill>
                    <a:prstClr val="black"/>
                  </a:solidFill>
                </a:rPr>
                <a:t>FY 2007-08 – 1,614</a:t>
              </a:r>
              <a:endParaRPr lang="en-US" dirty="0"/>
            </a:p>
          </p:txBody>
        </p:sp>
        <p:sp>
          <p:nvSpPr>
            <p:cNvPr id="11" name="!RnmA-00818"/>
            <p:cNvSpPr txBox="1">
              <a:spLocks/>
            </p:cNvSpPr>
            <p:nvPr/>
          </p:nvSpPr>
          <p:spPr>
            <a:xfrm>
              <a:off x="1847850" y="3060786"/>
              <a:ext cx="5381625" cy="584775"/>
            </a:xfrm>
            <a:prstGeom prst="rect">
              <a:avLst/>
            </a:prstGeom>
          </p:spPr>
          <p:txBody>
            <a:bodyPr vert="horz" wrap="square" lIns="91440" tIns="45720" rIns="91440" bIns="4572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defRPr/>
              </a:pPr>
              <a:r>
                <a:rPr lang="en-US">
                  <a:solidFill>
                    <a:prstClr val="black"/>
                  </a:solidFill>
                </a:rPr>
                <a:t>FY 2008-09 – 6,140</a:t>
              </a:r>
              <a:endParaRPr lang="en-US" dirty="0"/>
            </a:p>
          </p:txBody>
        </p:sp>
        <p:sp>
          <p:nvSpPr>
            <p:cNvPr id="12" name="!RnmB-00713"/>
            <p:cNvSpPr txBox="1">
              <a:spLocks/>
            </p:cNvSpPr>
            <p:nvPr/>
          </p:nvSpPr>
          <p:spPr>
            <a:xfrm>
              <a:off x="1847850" y="3583095"/>
              <a:ext cx="5381625" cy="584775"/>
            </a:xfrm>
            <a:prstGeom prst="rect">
              <a:avLst/>
            </a:prstGeom>
          </p:spPr>
          <p:txBody>
            <a:bodyPr vert="horz" wrap="square" lIns="91440" tIns="45720" rIns="91440" bIns="4572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defRPr/>
              </a:pPr>
              <a:r>
                <a:rPr lang="en-US">
                  <a:solidFill>
                    <a:prstClr val="black"/>
                  </a:solidFill>
                </a:rPr>
                <a:t>FY 2009-10 – 10,908</a:t>
              </a:r>
              <a:endParaRPr lang="en-US" dirty="0"/>
            </a:p>
          </p:txBody>
        </p:sp>
        <p:sp>
          <p:nvSpPr>
            <p:cNvPr id="13" name="!RnmC-00049"/>
            <p:cNvSpPr txBox="1">
              <a:spLocks/>
            </p:cNvSpPr>
            <p:nvPr/>
          </p:nvSpPr>
          <p:spPr>
            <a:xfrm>
              <a:off x="1847850" y="4105404"/>
              <a:ext cx="5381625" cy="584775"/>
            </a:xfrm>
            <a:prstGeom prst="rect">
              <a:avLst/>
            </a:prstGeom>
          </p:spPr>
          <p:txBody>
            <a:bodyPr vert="horz" wrap="square" lIns="91440" tIns="45720" rIns="91440" bIns="4572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defRPr/>
              </a:pPr>
              <a:r>
                <a:rPr lang="en-US">
                  <a:solidFill>
                    <a:prstClr val="black"/>
                  </a:solidFill>
                </a:rPr>
                <a:t>FY 2010-11 – 23, 237</a:t>
              </a:r>
              <a:endParaRPr lang="en-US" dirty="0"/>
            </a:p>
          </p:txBody>
        </p:sp>
        <p:sp>
          <p:nvSpPr>
            <p:cNvPr id="14" name="!RnmA-00418"/>
            <p:cNvSpPr txBox="1">
              <a:spLocks/>
            </p:cNvSpPr>
            <p:nvPr/>
          </p:nvSpPr>
          <p:spPr>
            <a:xfrm>
              <a:off x="1847850" y="4627713"/>
              <a:ext cx="5381625" cy="584775"/>
            </a:xfrm>
            <a:prstGeom prst="rect">
              <a:avLst/>
            </a:prstGeom>
          </p:spPr>
          <p:txBody>
            <a:bodyPr vert="horz" wrap="square" lIns="91440" tIns="45720" rIns="91440" bIns="4572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defRPr/>
              </a:pPr>
              <a:r>
                <a:rPr lang="en-US">
                  <a:solidFill>
                    <a:prstClr val="black"/>
                  </a:solidFill>
                </a:rPr>
                <a:t>FY 2011-12 – 44,531</a:t>
              </a:r>
              <a:endParaRPr lang="en-US" dirty="0"/>
            </a:p>
          </p:txBody>
        </p:sp>
        <p:sp>
          <p:nvSpPr>
            <p:cNvPr id="15" name="!RnmB-00866"/>
            <p:cNvSpPr txBox="1">
              <a:spLocks/>
            </p:cNvSpPr>
            <p:nvPr/>
          </p:nvSpPr>
          <p:spPr>
            <a:xfrm>
              <a:off x="1847850" y="5150022"/>
              <a:ext cx="5381625" cy="584775"/>
            </a:xfrm>
            <a:prstGeom prst="rect">
              <a:avLst/>
            </a:prstGeom>
          </p:spPr>
          <p:txBody>
            <a:bodyPr vert="horz" wrap="square" lIns="91440" tIns="45720" rIns="91440" bIns="4572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defRPr/>
              </a:pPr>
              <a:r>
                <a:rPr lang="en-US">
                  <a:solidFill>
                    <a:prstClr val="black"/>
                  </a:solidFill>
                </a:rPr>
                <a:t>FY 2012-13 – 70,000 approx*</a:t>
              </a:r>
              <a:endParaRPr lang="en-US" dirty="0"/>
            </a:p>
          </p:txBody>
        </p:sp>
        <p:sp>
          <p:nvSpPr>
            <p:cNvPr id="16" name="Content Placeholder 2"/>
            <p:cNvSpPr txBox="1">
              <a:spLocks/>
            </p:cNvSpPr>
            <p:nvPr/>
          </p:nvSpPr>
          <p:spPr>
            <a:xfrm>
              <a:off x="1847850" y="5672336"/>
              <a:ext cx="5381625" cy="584775"/>
            </a:xfrm>
            <a:prstGeom prst="rect">
              <a:avLst/>
            </a:prstGeom>
          </p:spPr>
          <p:txBody>
            <a:bodyPr vert="horz" wrap="square" lIns="91440" tIns="45720" rIns="91440" bIns="4572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defRPr/>
              </a:pPr>
              <a:r>
                <a:rPr lang="en-US" dirty="0">
                  <a:solidFill>
                    <a:prstClr val="black"/>
                  </a:solidFill>
                </a:rPr>
                <a:t>FY 2013-14 – 60,000 </a:t>
              </a:r>
              <a:r>
                <a:rPr lang="en-US" dirty="0" err="1">
                  <a:solidFill>
                    <a:prstClr val="black"/>
                  </a:solidFill>
                </a:rPr>
                <a:t>approx</a:t>
              </a:r>
              <a:r>
                <a:rPr lang="en-US" dirty="0">
                  <a:solidFill>
                    <a:prstClr val="black"/>
                  </a:solidFill>
                </a:rPr>
                <a:t>*</a:t>
              </a:r>
              <a:endParaRPr lang="en-US" dirty="0"/>
            </a:p>
          </p:txBody>
        </p:sp>
        <p:cxnSp>
          <p:nvCxnSpPr>
            <p:cNvPr id="18" name="Straight Connector 17"/>
            <p:cNvCxnSpPr/>
            <p:nvPr/>
          </p:nvCxnSpPr>
          <p:spPr>
            <a:xfrm>
              <a:off x="1847850" y="2569710"/>
              <a:ext cx="5381625"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47850" y="3092019"/>
              <a:ext cx="5381625"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47850" y="3614328"/>
              <a:ext cx="5381625"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47850" y="4136637"/>
              <a:ext cx="5381625"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47850" y="4658946"/>
              <a:ext cx="5381625"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47850" y="5181255"/>
              <a:ext cx="5381625"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47850" y="5703564"/>
              <a:ext cx="5381625"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47850" y="2047401"/>
              <a:ext cx="5381625"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47850" y="1525092"/>
              <a:ext cx="5381625"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grpSp>
      <p:sp>
        <p:nvSpPr>
          <p:cNvPr id="37"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8F18505E-8B8C-43B4-9DC2-2BC275660583}" type="slidenum">
              <a:rPr lang="en-IN"/>
              <a:pPr/>
              <a:t>43</a:t>
            </a:fld>
            <a:endParaRPr lang="en-IN" dirty="0"/>
          </a:p>
        </p:txBody>
      </p:sp>
      <p:sp>
        <p:nvSpPr>
          <p:cNvPr id="28" name="Title 1"/>
          <p:cNvSpPr txBox="1">
            <a:spLocks/>
          </p:cNvSpPr>
          <p:nvPr/>
        </p:nvSpPr>
        <p:spPr>
          <a:xfrm>
            <a:off x="228600" y="671899"/>
            <a:ext cx="8763000" cy="430887"/>
          </a:xfrm>
          <a:prstGeom prst="rect">
            <a:avLst/>
          </a:prstGeom>
        </p:spPr>
        <p:txBody>
          <a:bodyPr vert="horz" lIns="0" tIns="0" rIns="0" bIns="0" rtlCol="0" anchor="ctr">
            <a:spAutoFit/>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en-US" sz="2800" b="0" dirty="0">
                <a:solidFill>
                  <a:schemeClr val="bg1">
                    <a:lumMod val="50000"/>
                  </a:schemeClr>
                </a:solidFill>
              </a:rPr>
              <a:t>INR figures in </a:t>
            </a:r>
            <a:r>
              <a:rPr lang="en-US" sz="2800" b="0" dirty="0" err="1">
                <a:solidFill>
                  <a:schemeClr val="bg1">
                    <a:lumMod val="50000"/>
                  </a:schemeClr>
                </a:solidFill>
              </a:rPr>
              <a:t>crore</a:t>
            </a:r>
            <a:endParaRPr lang="en-US" sz="2800" b="0" dirty="0">
              <a:solidFill>
                <a:schemeClr val="bg1">
                  <a:lumMod val="50000"/>
                </a:schemeClr>
              </a:solidFill>
            </a:endParaRPr>
          </a:p>
        </p:txBody>
      </p:sp>
    </p:spTree>
    <p:extLst>
      <p:ext uri="{BB962C8B-B14F-4D97-AF65-F5344CB8AC3E}">
        <p14:creationId xmlns:p14="http://schemas.microsoft.com/office/powerpoint/2010/main" val="282156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4240162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170" name="Title 1"/>
          <p:cNvSpPr>
            <a:spLocks noGrp="1"/>
          </p:cNvSpPr>
          <p:nvPr>
            <p:ph type="title"/>
          </p:nvPr>
        </p:nvSpPr>
        <p:spPr>
          <a:xfrm>
            <a:off x="228600" y="229343"/>
            <a:ext cx="8763000" cy="553998"/>
          </a:xfrm>
        </p:spPr>
        <p:txBody>
          <a:bodyPr vert="horz" lIns="0" tIns="0" rIns="0" bIns="0" rtlCol="0" anchor="ctr">
            <a:spAutoFit/>
          </a:bodyPr>
          <a:lstStyle/>
          <a:p>
            <a:r>
              <a:rPr lang="en-US"/>
              <a:t>Methods of Transfer Pricing</a:t>
            </a:r>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44</a:t>
            </a:fld>
            <a:endParaRPr lang="en-IN" dirty="0"/>
          </a:p>
        </p:txBody>
      </p:sp>
      <p:sp>
        <p:nvSpPr>
          <p:cNvPr id="5" name="Rounded Rectangle 4"/>
          <p:cNvSpPr/>
          <p:nvPr/>
        </p:nvSpPr>
        <p:spPr>
          <a:xfrm>
            <a:off x="533400" y="1343027"/>
            <a:ext cx="8077200" cy="4381498"/>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71" name="Content Placeholder 2"/>
          <p:cNvSpPr>
            <a:spLocks noGrp="1"/>
          </p:cNvSpPr>
          <p:nvPr>
            <p:ph idx="4294967295"/>
          </p:nvPr>
        </p:nvSpPr>
        <p:spPr>
          <a:xfrm>
            <a:off x="681491" y="1431018"/>
            <a:ext cx="7781018" cy="4247317"/>
          </a:xfrm>
        </p:spPr>
        <p:txBody>
          <a:bodyPr>
            <a:spAutoFit/>
          </a:bodyPr>
          <a:lstStyle/>
          <a:p>
            <a:pPr eaLnBrk="1" hangingPunct="1">
              <a:spcBef>
                <a:spcPct val="40000"/>
              </a:spcBef>
            </a:pPr>
            <a:r>
              <a:rPr lang="en-US" sz="3000" dirty="0" smtClean="0"/>
              <a:t>Comparable Uncontrolled Price Method (CUP)</a:t>
            </a:r>
          </a:p>
          <a:p>
            <a:pPr eaLnBrk="1" hangingPunct="1">
              <a:spcBef>
                <a:spcPct val="40000"/>
              </a:spcBef>
            </a:pPr>
            <a:r>
              <a:rPr lang="en-US" sz="3000" dirty="0" smtClean="0"/>
              <a:t>Resale Price Method (RPM)</a:t>
            </a:r>
          </a:p>
          <a:p>
            <a:pPr eaLnBrk="1" hangingPunct="1">
              <a:spcBef>
                <a:spcPct val="40000"/>
              </a:spcBef>
            </a:pPr>
            <a:r>
              <a:rPr lang="en-US" sz="3000" dirty="0" smtClean="0"/>
              <a:t>Cost Plus Method (</a:t>
            </a:r>
            <a:r>
              <a:rPr lang="en-US" sz="3000" dirty="0" err="1" smtClean="0"/>
              <a:t>CPM</a:t>
            </a:r>
            <a:r>
              <a:rPr lang="en-US" sz="3000" dirty="0" smtClean="0"/>
              <a:t>)</a:t>
            </a:r>
          </a:p>
          <a:p>
            <a:pPr eaLnBrk="1" hangingPunct="1">
              <a:spcBef>
                <a:spcPct val="40000"/>
              </a:spcBef>
            </a:pPr>
            <a:r>
              <a:rPr lang="en-US" sz="3000" dirty="0" smtClean="0"/>
              <a:t>Profit Split Method (</a:t>
            </a:r>
            <a:r>
              <a:rPr lang="en-US" sz="3000" dirty="0" err="1" smtClean="0"/>
              <a:t>PSM</a:t>
            </a:r>
            <a:r>
              <a:rPr lang="en-US" sz="3000" dirty="0" smtClean="0"/>
              <a:t>)</a:t>
            </a:r>
          </a:p>
          <a:p>
            <a:pPr eaLnBrk="1" hangingPunct="1">
              <a:spcBef>
                <a:spcPct val="40000"/>
              </a:spcBef>
            </a:pPr>
            <a:r>
              <a:rPr lang="en-US" sz="3000" dirty="0" smtClean="0"/>
              <a:t>Transactional Net Margin Method (</a:t>
            </a:r>
            <a:r>
              <a:rPr lang="en-US" sz="3000" dirty="0" err="1" smtClean="0"/>
              <a:t>TNMM</a:t>
            </a:r>
            <a:r>
              <a:rPr lang="en-US" sz="3000" dirty="0" smtClean="0"/>
              <a:t>)</a:t>
            </a:r>
          </a:p>
          <a:p>
            <a:pPr eaLnBrk="1" hangingPunct="1">
              <a:spcBef>
                <a:spcPct val="40000"/>
              </a:spcBef>
            </a:pPr>
            <a:r>
              <a:rPr lang="en-US" sz="3000" dirty="0" smtClean="0"/>
              <a:t>Any other method that may be prescribed by the Board</a:t>
            </a:r>
          </a:p>
        </p:txBody>
      </p:sp>
    </p:spTree>
    <p:extLst>
      <p:ext uri="{BB962C8B-B14F-4D97-AF65-F5344CB8AC3E}">
        <p14:creationId xmlns:p14="http://schemas.microsoft.com/office/powerpoint/2010/main" val="1591393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29343"/>
            <a:ext cx="8763000" cy="553998"/>
          </a:xfrm>
        </p:spPr>
        <p:txBody>
          <a:bodyPr vert="horz" lIns="0" tIns="0" rIns="0" bIns="0" rtlCol="0" anchor="ctr">
            <a:spAutoFit/>
          </a:bodyPr>
          <a:lstStyle/>
          <a:p>
            <a:r>
              <a:rPr lang="en-US"/>
              <a:t>Income attibution</a:t>
            </a:r>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45</a:t>
            </a:fld>
            <a:endParaRPr lang="en-IN" dirty="0"/>
          </a:p>
        </p:txBody>
      </p:sp>
      <p:sp>
        <p:nvSpPr>
          <p:cNvPr id="5" name="Rounded Rectangle 4"/>
          <p:cNvSpPr/>
          <p:nvPr/>
        </p:nvSpPr>
        <p:spPr>
          <a:xfrm>
            <a:off x="533400" y="1749425"/>
            <a:ext cx="8077200" cy="34560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txBox="1"/>
          <p:nvPr/>
        </p:nvSpPr>
        <p:spPr>
          <a:xfrm>
            <a:off x="619125" y="1883996"/>
            <a:ext cx="7905751" cy="3243965"/>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Bef>
                <a:spcPct val="40000"/>
              </a:spcBef>
              <a:buNone/>
            </a:pPr>
            <a:r>
              <a:rPr lang="en-US" b="1" dirty="0" smtClean="0"/>
              <a:t>2 step process</a:t>
            </a:r>
            <a:endParaRPr lang="en-US" b="1" dirty="0"/>
          </a:p>
          <a:p>
            <a:pPr lvl="1"/>
            <a:r>
              <a:rPr lang="en-US" sz="3200" dirty="0" smtClean="0"/>
              <a:t>Functions </a:t>
            </a:r>
            <a:r>
              <a:rPr lang="en-US" sz="3200" dirty="0"/>
              <a:t>Assets Risk (FAR) Analysis of the entity</a:t>
            </a:r>
          </a:p>
          <a:p>
            <a:pPr lvl="1"/>
            <a:r>
              <a:rPr lang="en-US" sz="3200" dirty="0"/>
              <a:t>Comparability Analysis in order to find out the Arm’s Length Price of the transaction in an Uncontrolled manner</a:t>
            </a:r>
          </a:p>
        </p:txBody>
      </p:sp>
      <p:sp>
        <p:nvSpPr>
          <p:cNvPr id="7" name="TextBox 6"/>
          <p:cNvSpPr txBox="1"/>
          <p:nvPr>
            <p:custDataLst>
              <p:tags r:id="rId1"/>
            </p:custDataLst>
          </p:nvPr>
        </p:nvSpPr>
        <p:spPr>
          <a:xfrm>
            <a:off x="926308" y="2514435"/>
            <a:ext cx="485774" cy="485774"/>
          </a:xfrm>
          <a:prstGeom prst="ellipse">
            <a:avLst/>
          </a:prstGeom>
          <a:solidFill>
            <a:schemeClr val="accent3"/>
          </a:solidFill>
          <a:ln>
            <a:solidFill>
              <a:srgbClr val="FFFFFF"/>
            </a:solidFill>
          </a:ln>
        </p:spPr>
        <p:txBody>
          <a:bodyPr vert="horz" lIns="3810" tIns="0" rIns="3810" bIns="0" rtlCol="0" anchor="ctr" anchorCtr="1">
            <a:no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b="1" dirty="0" smtClean="0">
                <a:solidFill>
                  <a:schemeClr val="bg1"/>
                </a:solidFill>
              </a:rPr>
              <a:t>1</a:t>
            </a:r>
            <a:endParaRPr lang="en-US" b="1" dirty="0">
              <a:solidFill>
                <a:schemeClr val="bg1"/>
              </a:solidFill>
            </a:endParaRPr>
          </a:p>
        </p:txBody>
      </p:sp>
      <p:sp>
        <p:nvSpPr>
          <p:cNvPr id="8" name="TextBox 6"/>
          <p:cNvSpPr txBox="1"/>
          <p:nvPr>
            <p:custDataLst>
              <p:tags r:id="rId2"/>
            </p:custDataLst>
          </p:nvPr>
        </p:nvSpPr>
        <p:spPr>
          <a:xfrm>
            <a:off x="926308" y="3648787"/>
            <a:ext cx="485774" cy="485774"/>
          </a:xfrm>
          <a:prstGeom prst="ellipse">
            <a:avLst/>
          </a:prstGeom>
          <a:solidFill>
            <a:schemeClr val="accent3"/>
          </a:solidFill>
          <a:ln>
            <a:solidFill>
              <a:srgbClr val="FFFFFF"/>
            </a:solidFill>
          </a:ln>
        </p:spPr>
        <p:txBody>
          <a:bodyPr vert="horz" lIns="3810" tIns="0" rIns="3810" bIns="0" rtlCol="0" anchor="ctr" anchorCtr="1">
            <a:no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b="1" dirty="0" smtClean="0">
                <a:solidFill>
                  <a:schemeClr val="bg1"/>
                </a:solidFill>
              </a:rPr>
              <a:t>2</a:t>
            </a:r>
            <a:endParaRPr lang="en-US" b="1" dirty="0">
              <a:solidFill>
                <a:schemeClr val="bg1"/>
              </a:solidFill>
            </a:endParaRPr>
          </a:p>
        </p:txBody>
      </p:sp>
    </p:spTree>
    <p:extLst>
      <p:ext uri="{BB962C8B-B14F-4D97-AF65-F5344CB8AC3E}">
        <p14:creationId xmlns:p14="http://schemas.microsoft.com/office/powerpoint/2010/main" val="1204750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9343"/>
            <a:ext cx="8763000" cy="553998"/>
          </a:xfrm>
        </p:spPr>
        <p:txBody>
          <a:bodyPr vert="horz" lIns="0" tIns="0" rIns="0" bIns="0" rtlCol="0" anchor="ctr">
            <a:spAutoFit/>
          </a:bodyPr>
          <a:lstStyle/>
          <a:p>
            <a:r>
              <a:rPr lang="en-US"/>
              <a:t>Intangibles</a:t>
            </a:r>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46</a:t>
            </a:fld>
            <a:endParaRPr lang="en-IN" dirty="0"/>
          </a:p>
        </p:txBody>
      </p:sp>
      <p:sp>
        <p:nvSpPr>
          <p:cNvPr id="5" name="Rounded Rectangle 4"/>
          <p:cNvSpPr/>
          <p:nvPr/>
        </p:nvSpPr>
        <p:spPr>
          <a:xfrm>
            <a:off x="533400" y="1343027"/>
            <a:ext cx="8077200" cy="4381498"/>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Content Placeholder 2"/>
          <p:cNvSpPr txBox="1">
            <a:spLocks/>
          </p:cNvSpPr>
          <p:nvPr/>
        </p:nvSpPr>
        <p:spPr>
          <a:xfrm>
            <a:off x="681491" y="1616328"/>
            <a:ext cx="7781018" cy="3834896"/>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pPr>
            <a:r>
              <a:rPr lang="en-US" dirty="0"/>
              <a:t>Intangibles – Whether any exists?</a:t>
            </a:r>
          </a:p>
          <a:p>
            <a:pPr>
              <a:spcBef>
                <a:spcPct val="40000"/>
              </a:spcBef>
            </a:pPr>
            <a:r>
              <a:rPr lang="en-US" dirty="0"/>
              <a:t>What is that intangible?</a:t>
            </a:r>
          </a:p>
          <a:p>
            <a:pPr>
              <a:spcBef>
                <a:spcPct val="40000"/>
              </a:spcBef>
            </a:pPr>
            <a:r>
              <a:rPr lang="en-US" dirty="0"/>
              <a:t>Who has </a:t>
            </a:r>
            <a:r>
              <a:rPr lang="en-US" dirty="0" smtClean="0"/>
              <a:t>developed/created </a:t>
            </a:r>
            <a:r>
              <a:rPr lang="en-US" dirty="0"/>
              <a:t>that intangible?</a:t>
            </a:r>
          </a:p>
          <a:p>
            <a:pPr>
              <a:spcBef>
                <a:spcPct val="40000"/>
              </a:spcBef>
            </a:pPr>
            <a:r>
              <a:rPr lang="en-US" dirty="0"/>
              <a:t>Who owns that intangible?</a:t>
            </a:r>
          </a:p>
          <a:p>
            <a:pPr>
              <a:spcBef>
                <a:spcPct val="40000"/>
              </a:spcBef>
            </a:pPr>
            <a:r>
              <a:rPr lang="en-US" dirty="0"/>
              <a:t>What is the correct value of that intangible</a:t>
            </a:r>
            <a:r>
              <a:rPr lang="en-US" dirty="0" smtClean="0"/>
              <a:t>?</a:t>
            </a:r>
            <a:endParaRPr lang="en-US" dirty="0"/>
          </a:p>
        </p:txBody>
      </p:sp>
    </p:spTree>
    <p:extLst>
      <p:ext uri="{BB962C8B-B14F-4D97-AF65-F5344CB8AC3E}">
        <p14:creationId xmlns:p14="http://schemas.microsoft.com/office/powerpoint/2010/main" val="753722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77867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9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Isosceles Triangle 9"/>
          <p:cNvSpPr/>
          <p:nvPr/>
        </p:nvSpPr>
        <p:spPr>
          <a:xfrm rot="16200000" flipH="1">
            <a:off x="1864995" y="-1000887"/>
            <a:ext cx="5414010" cy="9144000"/>
          </a:xfrm>
          <a:prstGeom prs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47</a:t>
            </a:fld>
            <a:endParaRPr lang="en-IN" dirty="0"/>
          </a:p>
        </p:txBody>
      </p:sp>
      <p:sp>
        <p:nvSpPr>
          <p:cNvPr id="3" name="Isosceles Triangle 2"/>
          <p:cNvSpPr/>
          <p:nvPr/>
        </p:nvSpPr>
        <p:spPr>
          <a:xfrm rot="5400000">
            <a:off x="1864995" y="-1000887"/>
            <a:ext cx="5414010" cy="9144000"/>
          </a:xfrm>
          <a:prstGeom prst="triangl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0" y="2507761"/>
            <a:ext cx="9144000" cy="2123062"/>
            <a:chOff x="371476" y="2507761"/>
            <a:chExt cx="8772524" cy="2123062"/>
          </a:xfrm>
        </p:grpSpPr>
        <p:sp>
          <p:nvSpPr>
            <p:cNvPr id="8" name="Rounded Rectangle 7"/>
            <p:cNvSpPr/>
            <p:nvPr/>
          </p:nvSpPr>
          <p:spPr>
            <a:xfrm>
              <a:off x="371476" y="2507761"/>
              <a:ext cx="8772524" cy="21230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485776" y="2535423"/>
              <a:ext cx="8543924" cy="20677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6"/>
          <p:cNvSpPr txBox="1"/>
          <p:nvPr/>
        </p:nvSpPr>
        <p:spPr>
          <a:xfrm>
            <a:off x="533400" y="2738296"/>
            <a:ext cx="8077200" cy="1661993"/>
          </a:xfrm>
          <a:prstGeom prst="rect">
            <a:avLst/>
          </a:prstGeom>
        </p:spPr>
        <p:txBody>
          <a:bodyPr vert="horz" wrap="square" lIns="0" tIns="0" rIns="0" bIns="0">
            <a:spAutoFit/>
          </a:bodyPr>
          <a:lstStyle>
            <a:defPPr>
              <a:defRPr lang="en-US"/>
            </a:defPPr>
            <a:lvl1pPr lvl="0" indent="0" algn="r">
              <a:spcBef>
                <a:spcPct val="20000"/>
              </a:spcBef>
              <a:buClr>
                <a:schemeClr val="accent3"/>
              </a:buClr>
              <a:buSzPct val="95000"/>
              <a:buFont typeface="Wingdings 2"/>
              <a:buNone/>
              <a:defRPr kumimoji="0" sz="6000" b="1">
                <a:latin typeface="+mj-lt"/>
              </a:defRPr>
            </a:lvl1pPr>
            <a:lvl2pPr marL="640080" lvl="1" indent="-246888">
              <a:spcBef>
                <a:spcPct val="20000"/>
              </a:spcBef>
              <a:buClr>
                <a:schemeClr val="accent1"/>
              </a:buClr>
              <a:buSzPct val="85000"/>
              <a:buFont typeface="Wingdings 2"/>
              <a:buChar char=""/>
              <a:defRPr kumimoji="0" sz="2400"/>
            </a:lvl2pPr>
            <a:lvl3pPr lvl="2" indent="-246888">
              <a:spcBef>
                <a:spcPct val="20000"/>
              </a:spcBef>
              <a:buClr>
                <a:schemeClr val="accent2"/>
              </a:buClr>
              <a:buSzPct val="70000"/>
              <a:buFont typeface="Wingdings 2"/>
              <a:buChar char=""/>
              <a:defRPr kumimoji="0" sz="2100"/>
            </a:lvl3pPr>
            <a:lvl4pPr marL="1188720" lvl="3" indent="-210312">
              <a:spcBef>
                <a:spcPct val="20000"/>
              </a:spcBef>
              <a:buClr>
                <a:schemeClr val="accent3"/>
              </a:buClr>
              <a:buSzPct val="65000"/>
              <a:buFont typeface="Wingdings 2"/>
              <a:buChar char=""/>
              <a:defRPr kumimoji="0" sz="2000"/>
            </a:lvl4pPr>
            <a:lvl5pPr marL="1463040" lvl="4" indent="-210312">
              <a:spcBef>
                <a:spcPct val="20000"/>
              </a:spcBef>
              <a:buClr>
                <a:schemeClr val="accent4"/>
              </a:buClr>
              <a:buSzPct val="65000"/>
              <a:buFont typeface="Wingdings 2"/>
              <a:buChar char=""/>
              <a:defRPr kumimoji="0" sz="2000"/>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pPr algn="ctr"/>
            <a:r>
              <a:rPr lang="en-US" sz="5400" dirty="0">
                <a:solidFill>
                  <a:schemeClr val="tx2"/>
                </a:solidFill>
              </a:rPr>
              <a:t>Major </a:t>
            </a:r>
            <a:r>
              <a:rPr lang="en-US" sz="5400" dirty="0" smtClean="0">
                <a:solidFill>
                  <a:schemeClr val="tx2"/>
                </a:solidFill>
              </a:rPr>
              <a:t>Decisions </a:t>
            </a:r>
            <a:r>
              <a:rPr lang="en-US" sz="5400" dirty="0">
                <a:solidFill>
                  <a:schemeClr val="tx2"/>
                </a:solidFill>
              </a:rPr>
              <a:t>on </a:t>
            </a:r>
            <a:br>
              <a:rPr lang="en-US" sz="5400" dirty="0">
                <a:solidFill>
                  <a:schemeClr val="tx2"/>
                </a:solidFill>
              </a:rPr>
            </a:br>
            <a:r>
              <a:rPr lang="en-US" sz="5400" dirty="0">
                <a:solidFill>
                  <a:schemeClr val="tx2"/>
                </a:solidFill>
              </a:rPr>
              <a:t>Transfer Pricing</a:t>
            </a:r>
          </a:p>
        </p:txBody>
      </p:sp>
    </p:spTree>
    <p:extLst>
      <p:ext uri="{BB962C8B-B14F-4D97-AF65-F5344CB8AC3E}">
        <p14:creationId xmlns:p14="http://schemas.microsoft.com/office/powerpoint/2010/main" val="4002429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18505E-8B8C-43B4-9DC2-2BC275660583}" type="slidenum">
              <a:rPr lang="en-IN"/>
              <a:pPr/>
              <a:t>48</a:t>
            </a:fld>
            <a:endParaRPr lang="en-IN" dirty="0"/>
          </a:p>
        </p:txBody>
      </p:sp>
      <p:sp>
        <p:nvSpPr>
          <p:cNvPr id="5" name="Rounded Rectangle 4"/>
          <p:cNvSpPr/>
          <p:nvPr/>
        </p:nvSpPr>
        <p:spPr>
          <a:xfrm>
            <a:off x="241300" y="914400"/>
            <a:ext cx="8661400" cy="54102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nmA-00965"/>
          <p:cNvSpPr txBox="1">
            <a:spLocks/>
          </p:cNvSpPr>
          <p:nvPr/>
        </p:nvSpPr>
        <p:spPr>
          <a:xfrm>
            <a:off x="355600" y="1019428"/>
            <a:ext cx="8458200" cy="208672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pPr>
            <a:r>
              <a:rPr lang="en-US" sz="1800" b="1" dirty="0"/>
              <a:t>Vodafone India Services (</a:t>
            </a:r>
            <a:r>
              <a:rPr lang="en-US" sz="1800" b="1" dirty="0" err="1"/>
              <a:t>Bom</a:t>
            </a:r>
            <a:r>
              <a:rPr lang="en-US" sz="1800" b="1" dirty="0"/>
              <a:t> HC) [2014] 50 taxmann.com 300 </a:t>
            </a:r>
          </a:p>
          <a:p>
            <a:pPr lvl="1">
              <a:spcBef>
                <a:spcPct val="40000"/>
              </a:spcBef>
            </a:pPr>
            <a:r>
              <a:rPr lang="en-US" sz="1800" dirty="0"/>
              <a:t>Issue: Issuance </a:t>
            </a:r>
            <a:r>
              <a:rPr lang="en-US" sz="1800" dirty="0" smtClean="0"/>
              <a:t>of Equity </a:t>
            </a:r>
            <a:r>
              <a:rPr lang="en-US" sz="1800" dirty="0"/>
              <a:t>Shares by Indian company to its foreign parent</a:t>
            </a:r>
          </a:p>
          <a:p>
            <a:pPr lvl="1">
              <a:spcBef>
                <a:spcPct val="40000"/>
              </a:spcBef>
            </a:pPr>
            <a:r>
              <a:rPr lang="en-US" sz="1800" dirty="0"/>
              <a:t>The issue of shares at a premium is a capital account transaction and not income</a:t>
            </a:r>
          </a:p>
          <a:p>
            <a:pPr lvl="1">
              <a:spcBef>
                <a:spcPct val="40000"/>
              </a:spcBef>
            </a:pPr>
            <a:r>
              <a:rPr lang="en-US" sz="1800" dirty="0"/>
              <a:t>Issue of shares does not give rise to any income from an admitted International Transaction. Thus, no occasion to apply Chapter X of the Act can arise in such a case</a:t>
            </a:r>
          </a:p>
        </p:txBody>
      </p:sp>
      <p:sp>
        <p:nvSpPr>
          <p:cNvPr id="7" name="!RnmB-00875"/>
          <p:cNvSpPr txBox="1">
            <a:spLocks/>
          </p:cNvSpPr>
          <p:nvPr/>
        </p:nvSpPr>
        <p:spPr>
          <a:xfrm>
            <a:off x="355600" y="3240077"/>
            <a:ext cx="8458200" cy="302852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pPr>
            <a:r>
              <a:rPr lang="en-US" sz="1800" b="1" dirty="0"/>
              <a:t>Maersk Global </a:t>
            </a:r>
            <a:r>
              <a:rPr lang="en-US" sz="1800" b="1" dirty="0" err="1"/>
              <a:t>Centres</a:t>
            </a:r>
            <a:r>
              <a:rPr lang="en-US" sz="1800" b="1" dirty="0"/>
              <a:t> (India) (P.) Ltd. [2014] 43taxmann.com100 (Mum - SB)</a:t>
            </a:r>
          </a:p>
          <a:p>
            <a:pPr lvl="1">
              <a:spcBef>
                <a:spcPct val="40000"/>
              </a:spcBef>
            </a:pPr>
            <a:r>
              <a:rPr lang="en-US" sz="1800" dirty="0"/>
              <a:t>Issues: 1) Comparability between low-end </a:t>
            </a:r>
            <a:r>
              <a:rPr lang="en-US" sz="1800" dirty="0" err="1"/>
              <a:t>BPO’s</a:t>
            </a:r>
            <a:r>
              <a:rPr lang="en-US" sz="1800" dirty="0"/>
              <a:t> and high-end </a:t>
            </a:r>
            <a:r>
              <a:rPr lang="en-US" sz="1800" dirty="0" err="1"/>
              <a:t>KPO’s</a:t>
            </a:r>
            <a:r>
              <a:rPr lang="en-US" sz="1800" dirty="0"/>
              <a:t> &amp; 2) Use of </a:t>
            </a:r>
            <a:r>
              <a:rPr lang="en-US" sz="1800" dirty="0" err="1"/>
              <a:t>a</a:t>
            </a:r>
            <a:r>
              <a:rPr lang="en-US" sz="1800" dirty="0"/>
              <a:t> abnormally high profit margin as a comparable</a:t>
            </a:r>
          </a:p>
          <a:p>
            <a:pPr lvl="1">
              <a:spcBef>
                <a:spcPct val="40000"/>
              </a:spcBef>
            </a:pPr>
            <a:r>
              <a:rPr lang="en-US" sz="1800" dirty="0"/>
              <a:t>Classification of </a:t>
            </a:r>
            <a:r>
              <a:rPr lang="en-US" sz="1800" dirty="0" err="1"/>
              <a:t>ITES</a:t>
            </a:r>
            <a:r>
              <a:rPr lang="en-US" sz="1800" dirty="0"/>
              <a:t> into low-end </a:t>
            </a:r>
            <a:r>
              <a:rPr lang="en-US" sz="1800" dirty="0" err="1"/>
              <a:t>BPO</a:t>
            </a:r>
            <a:r>
              <a:rPr lang="en-US" sz="1800" dirty="0"/>
              <a:t> services and high-end </a:t>
            </a:r>
            <a:r>
              <a:rPr lang="en-US" sz="1800" dirty="0" err="1"/>
              <a:t>KPO</a:t>
            </a:r>
            <a:r>
              <a:rPr lang="en-US" sz="1800" dirty="0"/>
              <a:t> services for comparability analysis would not be fair and proper</a:t>
            </a:r>
          </a:p>
          <a:p>
            <a:pPr lvl="1">
              <a:spcBef>
                <a:spcPct val="40000"/>
              </a:spcBef>
            </a:pPr>
            <a:r>
              <a:rPr lang="en-US" sz="1800" dirty="0" err="1"/>
              <a:t>TP</a:t>
            </a:r>
            <a:r>
              <a:rPr lang="en-US" sz="1800" dirty="0"/>
              <a:t> Regulations in India deviate from OECD and specify the Arithmetic Mean for determining the ALP and not interquartile range</a:t>
            </a:r>
          </a:p>
          <a:p>
            <a:pPr lvl="1">
              <a:spcBef>
                <a:spcPct val="40000"/>
              </a:spcBef>
            </a:pPr>
            <a:r>
              <a:rPr lang="en-US" sz="1800" dirty="0"/>
              <a:t>Abnormally high profit margin comparable should trigger further investigation in order to establish whether it can be taken as comparable or not</a:t>
            </a:r>
          </a:p>
        </p:txBody>
      </p:sp>
      <p:cxnSp>
        <p:nvCxnSpPr>
          <p:cNvPr id="3" name="Straight Connector 2"/>
          <p:cNvCxnSpPr/>
          <p:nvPr/>
        </p:nvCxnSpPr>
        <p:spPr>
          <a:xfrm>
            <a:off x="355600" y="3173115"/>
            <a:ext cx="8458200"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00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237953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ounded Rectangle 8"/>
          <p:cNvSpPr/>
          <p:nvPr/>
        </p:nvSpPr>
        <p:spPr>
          <a:xfrm>
            <a:off x="1019175" y="1495425"/>
            <a:ext cx="6391275" cy="4051612"/>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a:normAutofit/>
          </a:bodyPr>
          <a:lstStyle/>
          <a:p>
            <a:r>
              <a:rPr lang="en-US" dirty="0" smtClean="0"/>
              <a:t>Sources of International Tax Law</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4</a:t>
            </a:fld>
            <a:endParaRPr lang="en-IN" dirty="0"/>
          </a:p>
        </p:txBody>
      </p:sp>
      <p:sp>
        <p:nvSpPr>
          <p:cNvPr id="5" name="Rectangle 5"/>
          <p:cNvSpPr txBox="1"/>
          <p:nvPr/>
        </p:nvSpPr>
        <p:spPr>
          <a:xfrm>
            <a:off x="1123948" y="1672605"/>
            <a:ext cx="4229101" cy="3693319"/>
          </a:xfrm>
          <a:prstGeom prst="rect">
            <a:avLst/>
          </a:prstGeom>
        </p:spPr>
        <p:txBody>
          <a:bodyPr vert="horz" wrap="square" lIns="0" tIns="0" rIns="0" bIns="0" rtlCol="0">
            <a:spAutoFit/>
          </a:bodyPr>
          <a:lstStyle>
            <a:defPPr>
              <a:defRPr lang="en-US"/>
            </a:defPPr>
            <a:lvl1pPr marL="342900" lvl="0" indent="-342900">
              <a:spcBef>
                <a:spcPct val="20000"/>
              </a:spcBef>
              <a:buFont typeface="Arial" pitchFamily="34" charset="0"/>
              <a:buChar char="•"/>
              <a:defRPr sz="2100"/>
            </a:lvl1pPr>
            <a:lvl2pPr marL="742950" lvl="1" indent="-285750">
              <a:spcBef>
                <a:spcPct val="20000"/>
              </a:spcBef>
              <a:buFont typeface="Arial" pitchFamily="34" charset="0"/>
              <a:buChar char="–"/>
              <a:defRPr sz="21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ct val="100000"/>
              </a:spcBef>
            </a:pPr>
            <a:r>
              <a:rPr lang="en-US" sz="3000" dirty="0"/>
              <a:t>Domestic Statutes </a:t>
            </a:r>
          </a:p>
          <a:p>
            <a:pPr>
              <a:spcBef>
                <a:spcPct val="100000"/>
              </a:spcBef>
            </a:pPr>
            <a:r>
              <a:rPr lang="en-US" sz="3000" dirty="0"/>
              <a:t>Tax Treaties and Model Commentaries</a:t>
            </a:r>
          </a:p>
          <a:p>
            <a:pPr>
              <a:spcBef>
                <a:spcPct val="100000"/>
              </a:spcBef>
            </a:pPr>
            <a:r>
              <a:rPr lang="en-US" sz="3000" dirty="0"/>
              <a:t>Circulars </a:t>
            </a:r>
          </a:p>
          <a:p>
            <a:pPr>
              <a:spcBef>
                <a:spcPct val="100000"/>
              </a:spcBef>
            </a:pPr>
            <a:r>
              <a:rPr lang="en-US" sz="3000" dirty="0"/>
              <a:t>Judgments &amp; Precedents </a:t>
            </a:r>
          </a:p>
        </p:txBody>
      </p:sp>
      <p:sp>
        <p:nvSpPr>
          <p:cNvPr id="7" name="Oval 6"/>
          <p:cNvSpPr/>
          <p:nvPr/>
        </p:nvSpPr>
        <p:spPr>
          <a:xfrm>
            <a:off x="5252839" y="1847850"/>
            <a:ext cx="3264408" cy="3264928"/>
          </a:xfrm>
          <a:prstGeom prst="ellipse">
            <a:avLst/>
          </a:prstGeom>
          <a:blipFill>
            <a:blip r:embed="rId6"/>
            <a:stretch>
              <a:fillRect/>
            </a:stretch>
          </a:blip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886487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49</a:t>
            </a:fld>
            <a:endParaRPr lang="en-IN" dirty="0"/>
          </a:p>
        </p:txBody>
      </p:sp>
      <p:sp>
        <p:nvSpPr>
          <p:cNvPr id="5" name="Rounded Rectangle 4"/>
          <p:cNvSpPr/>
          <p:nvPr/>
        </p:nvSpPr>
        <p:spPr>
          <a:xfrm>
            <a:off x="241300" y="914400"/>
            <a:ext cx="8661400" cy="54102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nmA-00965"/>
          <p:cNvSpPr txBox="1">
            <a:spLocks/>
          </p:cNvSpPr>
          <p:nvPr/>
        </p:nvSpPr>
        <p:spPr>
          <a:xfrm>
            <a:off x="355600" y="1019428"/>
            <a:ext cx="8458200" cy="330859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pPr>
            <a:r>
              <a:rPr lang="en-US" sz="1900" b="1" dirty="0"/>
              <a:t>Li &amp; Fung [40 Taxmann.com 300 (Del)]</a:t>
            </a:r>
          </a:p>
          <a:p>
            <a:pPr lvl="1">
              <a:spcBef>
                <a:spcPct val="40000"/>
              </a:spcBef>
            </a:pPr>
            <a:r>
              <a:rPr lang="en-US" sz="1900" dirty="0"/>
              <a:t>Issue: Relevant cost to calculate net profit margin under </a:t>
            </a:r>
            <a:r>
              <a:rPr lang="en-US" sz="1900" dirty="0" err="1"/>
              <a:t>TNMM</a:t>
            </a:r>
            <a:endParaRPr lang="en-US" sz="1900" dirty="0"/>
          </a:p>
          <a:p>
            <a:pPr lvl="1">
              <a:spcBef>
                <a:spcPct val="40000"/>
              </a:spcBef>
            </a:pPr>
            <a:r>
              <a:rPr lang="en-US" sz="1900" dirty="0"/>
              <a:t>The ALP can’t be determined on the basis of FOB value</a:t>
            </a:r>
          </a:p>
          <a:p>
            <a:pPr lvl="1">
              <a:spcBef>
                <a:spcPct val="40000"/>
              </a:spcBef>
            </a:pPr>
            <a:r>
              <a:rPr lang="en-US" sz="1900" dirty="0"/>
              <a:t>IT Act draws heavily from the OECD Model Tax Convention interpretation under article </a:t>
            </a:r>
            <a:r>
              <a:rPr lang="en-US" sz="1900" dirty="0" smtClean="0"/>
              <a:t>9</a:t>
            </a:r>
            <a:endParaRPr lang="en-US" sz="1900" dirty="0"/>
          </a:p>
          <a:p>
            <a:pPr lvl="1">
              <a:spcBef>
                <a:spcPct val="40000"/>
              </a:spcBef>
            </a:pPr>
            <a:r>
              <a:rPr lang="en-US" sz="1900" dirty="0"/>
              <a:t>The study carried out by the </a:t>
            </a:r>
            <a:r>
              <a:rPr lang="en-US" sz="1900" dirty="0" err="1"/>
              <a:t>assessee</a:t>
            </a:r>
            <a:r>
              <a:rPr lang="en-US" sz="1900" dirty="0"/>
              <a:t> must first be rejected, for any further alterations to take place </a:t>
            </a:r>
          </a:p>
          <a:p>
            <a:pPr lvl="1">
              <a:spcBef>
                <a:spcPct val="40000"/>
              </a:spcBef>
            </a:pPr>
            <a:r>
              <a:rPr lang="en-US" sz="1900" dirty="0"/>
              <a:t>Once </a:t>
            </a:r>
            <a:r>
              <a:rPr lang="en-US" sz="1900" dirty="0" err="1"/>
              <a:t>TNMM</a:t>
            </a:r>
            <a:r>
              <a:rPr lang="en-US" sz="1900" dirty="0"/>
              <a:t> was deemed as the most appropriate method, the distortions, if any, had to be addressed within its </a:t>
            </a:r>
            <a:r>
              <a:rPr lang="en-US" sz="1900" dirty="0" smtClean="0"/>
              <a:t>framework</a:t>
            </a:r>
            <a:endParaRPr lang="en-US" sz="1900" dirty="0"/>
          </a:p>
        </p:txBody>
      </p:sp>
      <p:sp>
        <p:nvSpPr>
          <p:cNvPr id="8" name="!RnmA-00965"/>
          <p:cNvSpPr txBox="1">
            <a:spLocks/>
          </p:cNvSpPr>
          <p:nvPr/>
        </p:nvSpPr>
        <p:spPr>
          <a:xfrm>
            <a:off x="355600" y="4467478"/>
            <a:ext cx="8458200" cy="178818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pPr>
            <a:r>
              <a:rPr lang="en-US" sz="1900" b="1" dirty="0" err="1" smtClean="0"/>
              <a:t>EKL</a:t>
            </a:r>
            <a:r>
              <a:rPr lang="en-US" sz="1900" b="1" dirty="0" smtClean="0"/>
              <a:t> </a:t>
            </a:r>
            <a:r>
              <a:rPr lang="en-US" sz="1900" b="1" dirty="0"/>
              <a:t>Appliances Limited [2012] 345 </a:t>
            </a:r>
            <a:r>
              <a:rPr lang="en-US" sz="1900" b="1" dirty="0" err="1"/>
              <a:t>ITR</a:t>
            </a:r>
            <a:r>
              <a:rPr lang="en-US" sz="1900" b="1" dirty="0"/>
              <a:t> 241 [Delhi]</a:t>
            </a:r>
          </a:p>
          <a:p>
            <a:pPr lvl="1">
              <a:spcBef>
                <a:spcPct val="40000"/>
              </a:spcBef>
            </a:pPr>
            <a:r>
              <a:rPr lang="en-US" sz="1900" dirty="0"/>
              <a:t>The tax authorities cannot question the commercial rationale of legitimate business expenses incurred by the taxpayer as long as it is demonstrated that the transaction is at arm’s length</a:t>
            </a:r>
          </a:p>
          <a:p>
            <a:pPr lvl="1">
              <a:spcBef>
                <a:spcPct val="40000"/>
              </a:spcBef>
            </a:pPr>
            <a:r>
              <a:rPr lang="en-US" sz="1900" dirty="0"/>
              <a:t>Reliance on the OECD Transfer Pricing </a:t>
            </a:r>
            <a:r>
              <a:rPr lang="en-US" sz="1900" dirty="0" smtClean="0"/>
              <a:t>Guidelines</a:t>
            </a:r>
            <a:endParaRPr lang="en-US" sz="1900" dirty="0"/>
          </a:p>
        </p:txBody>
      </p:sp>
      <p:cxnSp>
        <p:nvCxnSpPr>
          <p:cNvPr id="10" name="Straight Connector 9"/>
          <p:cNvCxnSpPr/>
          <p:nvPr/>
        </p:nvCxnSpPr>
        <p:spPr>
          <a:xfrm>
            <a:off x="355600" y="4397752"/>
            <a:ext cx="8458200"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574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vert="horz" lIns="91440" tIns="45720" rIns="91440" bIns="45720" rtlCol="0" anchor="ctr"/>
          <a:lstStyle/>
          <a:p>
            <a:fld id="{8F18505E-8B8C-43B4-9DC2-2BC275660583}" type="slidenum">
              <a:rPr lang="en-IN"/>
              <a:pPr/>
              <a:t>50</a:t>
            </a:fld>
            <a:endParaRPr lang="en-IN" dirty="0"/>
          </a:p>
        </p:txBody>
      </p:sp>
      <p:sp>
        <p:nvSpPr>
          <p:cNvPr id="5" name="Rounded Rectangle 4"/>
          <p:cNvSpPr/>
          <p:nvPr/>
        </p:nvSpPr>
        <p:spPr>
          <a:xfrm>
            <a:off x="241300" y="914400"/>
            <a:ext cx="8661400" cy="54102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nmA-00965"/>
          <p:cNvSpPr txBox="1">
            <a:spLocks/>
          </p:cNvSpPr>
          <p:nvPr/>
        </p:nvSpPr>
        <p:spPr>
          <a:xfrm>
            <a:off x="355600" y="1019428"/>
            <a:ext cx="8458200" cy="378565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pPr>
            <a:r>
              <a:rPr lang="en-US" sz="2000" b="1" dirty="0"/>
              <a:t>Carlyle India Advisors P. Ltd. [357 </a:t>
            </a:r>
            <a:r>
              <a:rPr lang="en-US" sz="2000" b="1" dirty="0" err="1"/>
              <a:t>ITR</a:t>
            </a:r>
            <a:r>
              <a:rPr lang="en-US" sz="2000" b="1" dirty="0"/>
              <a:t> 584 (</a:t>
            </a:r>
            <a:r>
              <a:rPr lang="en-US" sz="2000" b="1" dirty="0" err="1"/>
              <a:t>Bom</a:t>
            </a:r>
            <a:r>
              <a:rPr lang="en-US" sz="2000" b="1" dirty="0"/>
              <a:t> HC)]</a:t>
            </a:r>
          </a:p>
          <a:p>
            <a:pPr lvl="1">
              <a:spcBef>
                <a:spcPct val="40000"/>
              </a:spcBef>
            </a:pPr>
            <a:r>
              <a:rPr lang="en-US" sz="2000" dirty="0"/>
              <a:t>Carlyle India engaged in rendering non-binding investment advisory services to its AE</a:t>
            </a:r>
          </a:p>
          <a:p>
            <a:pPr lvl="1">
              <a:spcBef>
                <a:spcPct val="40000"/>
              </a:spcBef>
            </a:pPr>
            <a:r>
              <a:rPr lang="en-US" sz="2000" dirty="0"/>
              <a:t>Difference in the functions performed, risks undertaken and assets owned by the taxpayer vis-à-vis investment banks</a:t>
            </a:r>
          </a:p>
          <a:p>
            <a:pPr lvl="1">
              <a:spcBef>
                <a:spcPct val="40000"/>
              </a:spcBef>
            </a:pPr>
            <a:r>
              <a:rPr lang="en-US" sz="2000" dirty="0"/>
              <a:t>Investment advisory services could not be compared to investment banks</a:t>
            </a:r>
          </a:p>
          <a:p>
            <a:pPr lvl="1">
              <a:spcBef>
                <a:spcPct val="40000"/>
              </a:spcBef>
            </a:pPr>
            <a:r>
              <a:rPr lang="en-US" sz="2000" dirty="0"/>
              <a:t>Reasons not given by the </a:t>
            </a:r>
            <a:r>
              <a:rPr lang="en-US" sz="2000" dirty="0" err="1"/>
              <a:t>TPO</a:t>
            </a:r>
            <a:r>
              <a:rPr lang="en-US" sz="2000" dirty="0"/>
              <a:t> while rejecting taxpayer’s </a:t>
            </a:r>
            <a:r>
              <a:rPr lang="en-US" sz="2000" dirty="0" err="1"/>
              <a:t>comparables</a:t>
            </a:r>
            <a:endParaRPr lang="en-US" sz="2000" dirty="0"/>
          </a:p>
          <a:p>
            <a:pPr lvl="1">
              <a:spcBef>
                <a:spcPct val="40000"/>
              </a:spcBef>
            </a:pPr>
            <a:r>
              <a:rPr lang="en-US" sz="2000" dirty="0"/>
              <a:t>Bombay High Court upheld the </a:t>
            </a:r>
            <a:r>
              <a:rPr lang="en-US" sz="2000" dirty="0" err="1"/>
              <a:t>ITAT’s</a:t>
            </a:r>
            <a:r>
              <a:rPr lang="en-US" sz="2000" dirty="0"/>
              <a:t> order by dismissing the Revenue’s appeal</a:t>
            </a:r>
          </a:p>
        </p:txBody>
      </p:sp>
      <p:sp>
        <p:nvSpPr>
          <p:cNvPr id="8" name="!RnmA-00965"/>
          <p:cNvSpPr txBox="1">
            <a:spLocks/>
          </p:cNvSpPr>
          <p:nvPr/>
        </p:nvSpPr>
        <p:spPr>
          <a:xfrm>
            <a:off x="355600" y="4862230"/>
            <a:ext cx="8458200" cy="144655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0000"/>
              </a:spcBef>
            </a:pPr>
            <a:r>
              <a:rPr lang="en-US" sz="2000" b="1" dirty="0"/>
              <a:t>Cushman &amp; </a:t>
            </a:r>
            <a:r>
              <a:rPr lang="en-US" sz="2000" b="1" dirty="0" err="1"/>
              <a:t>WakeField</a:t>
            </a:r>
            <a:r>
              <a:rPr lang="en-US" sz="2000" b="1" dirty="0"/>
              <a:t> India </a:t>
            </a:r>
            <a:r>
              <a:rPr lang="en-US" sz="2000" b="1" dirty="0" err="1"/>
              <a:t>Pvt</a:t>
            </a:r>
            <a:r>
              <a:rPr lang="en-US" sz="2000" b="1" dirty="0"/>
              <a:t> ltd 46. Taxmann.com 317(Del)</a:t>
            </a:r>
          </a:p>
          <a:p>
            <a:pPr lvl="1">
              <a:spcBef>
                <a:spcPct val="40000"/>
              </a:spcBef>
            </a:pPr>
            <a:r>
              <a:rPr lang="en-US" sz="2000" dirty="0"/>
              <a:t>Authority of the TPO was limited to conducting transfer pricing analysis for determining the ALP of an international transaction and not to decide if such services exist or benefits </a:t>
            </a:r>
            <a:r>
              <a:rPr lang="en-US" sz="2000" dirty="0" smtClean="0"/>
              <a:t>accrues </a:t>
            </a:r>
            <a:r>
              <a:rPr lang="en-US" sz="2000" dirty="0"/>
              <a:t>to </a:t>
            </a:r>
            <a:r>
              <a:rPr lang="en-US" sz="2000" dirty="0" err="1"/>
              <a:t>A</a:t>
            </a:r>
            <a:r>
              <a:rPr lang="en-US" sz="2000" dirty="0" err="1" smtClean="0"/>
              <a:t>ssessee</a:t>
            </a:r>
            <a:endParaRPr lang="en-US" sz="2000" dirty="0" smtClean="0"/>
          </a:p>
        </p:txBody>
      </p:sp>
      <p:cxnSp>
        <p:nvCxnSpPr>
          <p:cNvPr id="10" name="Straight Connector 9"/>
          <p:cNvCxnSpPr/>
          <p:nvPr/>
        </p:nvCxnSpPr>
        <p:spPr>
          <a:xfrm>
            <a:off x="355600" y="4833655"/>
            <a:ext cx="8458200"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196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615077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ounded Rectangle 7"/>
          <p:cNvSpPr/>
          <p:nvPr/>
        </p:nvSpPr>
        <p:spPr>
          <a:xfrm>
            <a:off x="304800" y="866775"/>
            <a:ext cx="8534400" cy="5410200"/>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a:lstStyle/>
          <a:p>
            <a:r>
              <a:rPr lang="en-US" dirty="0" smtClean="0"/>
              <a:t>Domestic Statute Law</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5</a:t>
            </a:fld>
            <a:endParaRPr lang="en-IN" dirty="0"/>
          </a:p>
        </p:txBody>
      </p:sp>
      <p:sp>
        <p:nvSpPr>
          <p:cNvPr id="13" name="Rectangle 5"/>
          <p:cNvSpPr txBox="1"/>
          <p:nvPr/>
        </p:nvSpPr>
        <p:spPr>
          <a:xfrm>
            <a:off x="466724" y="935355"/>
            <a:ext cx="5705475" cy="5121402"/>
          </a:xfrm>
          <a:prstGeom prst="rect">
            <a:avLst/>
          </a:prstGeom>
        </p:spPr>
        <p:txBody>
          <a:bodyPr vert="horz" wrap="square" lIns="0" tIns="0" rIns="0" bIns="0" rtlCol="0">
            <a:spAutoFit/>
          </a:bodyPr>
          <a:lstStyle>
            <a:defPPr>
              <a:defRPr lang="en-US"/>
            </a:defPPr>
            <a:lvl1pPr marL="342900" lvl="0" indent="-342900">
              <a:spcBef>
                <a:spcPct val="20000"/>
              </a:spcBef>
              <a:buFont typeface="Arial" pitchFamily="34" charset="0"/>
              <a:buChar char="•"/>
              <a:defRPr sz="2100"/>
            </a:lvl1pPr>
            <a:lvl2pPr marL="742950" lvl="1" indent="-285750">
              <a:spcBef>
                <a:spcPct val="20000"/>
              </a:spcBef>
              <a:buFont typeface="Arial" pitchFamily="34" charset="0"/>
              <a:buChar char="–"/>
              <a:defRPr sz="21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2600" dirty="0"/>
              <a:t>Principle sections within the Income Tax Act, 1961 in which the basic principles of international tax law are enshrined </a:t>
            </a:r>
            <a:r>
              <a:rPr lang="en-US" sz="2600" dirty="0" smtClean="0"/>
              <a:t>under</a:t>
            </a:r>
            <a:endParaRPr lang="en-US" sz="2600" dirty="0"/>
          </a:p>
          <a:p>
            <a:r>
              <a:rPr lang="en-US" sz="2600" dirty="0"/>
              <a:t>S.5. Scope of income</a:t>
            </a:r>
          </a:p>
          <a:p>
            <a:r>
              <a:rPr lang="en-US" sz="2600" dirty="0"/>
              <a:t>S.9. Income deemed to be accrued or arise in India</a:t>
            </a:r>
          </a:p>
          <a:p>
            <a:r>
              <a:rPr lang="en-US" sz="2600" dirty="0"/>
              <a:t>S.90. Double Taxation Relief; power to enter into treaties</a:t>
            </a:r>
          </a:p>
          <a:p>
            <a:r>
              <a:rPr lang="en-US" sz="2600" dirty="0"/>
              <a:t>S.92. Computation of income from financial transactions having regard to arm’s length price, commonly referred to as ‘Transfer Pricing.’</a:t>
            </a:r>
          </a:p>
        </p:txBody>
      </p:sp>
      <p:sp>
        <p:nvSpPr>
          <p:cNvPr id="14" name="Rectangle 13"/>
          <p:cNvSpPr/>
          <p:nvPr/>
        </p:nvSpPr>
        <p:spPr>
          <a:xfrm>
            <a:off x="6257924" y="981075"/>
            <a:ext cx="2533650" cy="5219700"/>
          </a:xfrm>
          <a:custGeom>
            <a:avLst/>
            <a:gdLst/>
            <a:ahLst/>
            <a:cxnLst/>
            <a:rect l="l" t="t" r="r" b="b"/>
            <a:pathLst>
              <a:path w="2533650" h="5219700">
                <a:moveTo>
                  <a:pt x="0" y="0"/>
                </a:moveTo>
                <a:lnTo>
                  <a:pt x="107959" y="0"/>
                </a:lnTo>
                <a:lnTo>
                  <a:pt x="1876425" y="0"/>
                </a:lnTo>
                <a:lnTo>
                  <a:pt x="2425691" y="0"/>
                </a:lnTo>
                <a:cubicBezTo>
                  <a:pt x="2485315" y="0"/>
                  <a:pt x="2533650" y="48335"/>
                  <a:pt x="2533650" y="107959"/>
                </a:cubicBezTo>
                <a:lnTo>
                  <a:pt x="2533650" y="5111741"/>
                </a:lnTo>
                <a:cubicBezTo>
                  <a:pt x="2533650" y="5171365"/>
                  <a:pt x="2485315" y="5219700"/>
                  <a:pt x="2425691" y="5219700"/>
                </a:cubicBezTo>
                <a:lnTo>
                  <a:pt x="1876425" y="5219700"/>
                </a:lnTo>
                <a:lnTo>
                  <a:pt x="107959" y="5219700"/>
                </a:lnTo>
                <a:lnTo>
                  <a:pt x="0" y="5219700"/>
                </a:lnTo>
                <a:lnTo>
                  <a:pt x="0" y="5111741"/>
                </a:lnTo>
                <a:lnTo>
                  <a:pt x="0" y="1079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577" name="Picture 1" descr="C:\Users\Vinita\jknkjln\logo.png"/>
          <p:cNvPicPr>
            <a:picLocks noChangeAspect="1" noChangeArrowheads="1"/>
          </p:cNvPicPr>
          <p:nvPr/>
        </p:nvPicPr>
        <p:blipFill>
          <a:blip r:embed="rId6"/>
          <a:srcRect/>
          <a:stretch>
            <a:fillRect/>
          </a:stretch>
        </p:blipFill>
        <p:spPr bwMode="auto">
          <a:xfrm>
            <a:off x="6703212" y="1090594"/>
            <a:ext cx="1643074" cy="2364135"/>
          </a:xfrm>
          <a:prstGeom prst="rect">
            <a:avLst/>
          </a:prstGeom>
          <a:noFill/>
        </p:spPr>
      </p:pic>
      <p:pic>
        <p:nvPicPr>
          <p:cNvPr id="24578" name="Picture 2" descr="C:\Users\Vinita\jknkjln\unnamed.png"/>
          <p:cNvPicPr>
            <a:picLocks noChangeAspect="1" noChangeArrowheads="1"/>
          </p:cNvPicPr>
          <p:nvPr/>
        </p:nvPicPr>
        <p:blipFill rotWithShape="1">
          <a:blip r:embed="rId7"/>
          <a:srcRect l="17333" t="6333"/>
          <a:stretch/>
        </p:blipFill>
        <p:spPr bwMode="auto">
          <a:xfrm>
            <a:off x="6343644" y="3495674"/>
            <a:ext cx="2362210" cy="2676527"/>
          </a:xfrm>
          <a:prstGeom prst="rect">
            <a:avLst/>
          </a:prstGeom>
          <a:noFill/>
        </p:spPr>
      </p:pic>
    </p:spTree>
    <p:extLst>
      <p:ext uri="{BB962C8B-B14F-4D97-AF65-F5344CB8AC3E}">
        <p14:creationId xmlns:p14="http://schemas.microsoft.com/office/powerpoint/2010/main" val="467521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8393842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6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198566"/>
            <a:ext cx="8763000" cy="553998"/>
          </a:xfrm>
        </p:spPr>
        <p:txBody>
          <a:bodyPr/>
          <a:lstStyle/>
          <a:p>
            <a:r>
              <a:rPr lang="en-US" smtClean="0"/>
              <a:t>What is a tax treaty?</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6</a:t>
            </a:fld>
            <a:endParaRPr lang="en-IN" dirty="0"/>
          </a:p>
        </p:txBody>
      </p:sp>
      <p:sp>
        <p:nvSpPr>
          <p:cNvPr id="7" name="Rounded Rectangle 6"/>
          <p:cNvSpPr/>
          <p:nvPr/>
        </p:nvSpPr>
        <p:spPr>
          <a:xfrm>
            <a:off x="595313" y="923925"/>
            <a:ext cx="7000875" cy="5267325"/>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529" name="Picture 1" descr="C:\Users\Vinita\jknkjln\tax_treaty.jpg"/>
          <p:cNvPicPr>
            <a:picLocks noChangeArrowheads="1"/>
          </p:cNvPicPr>
          <p:nvPr/>
        </p:nvPicPr>
        <p:blipFill>
          <a:blip r:embed="rId7"/>
          <a:srcRect/>
          <a:stretch>
            <a:fillRect/>
          </a:stretch>
        </p:blipFill>
        <p:spPr bwMode="auto">
          <a:xfrm>
            <a:off x="5837462" y="2640124"/>
            <a:ext cx="2711226" cy="2711226"/>
          </a:xfrm>
          <a:prstGeom prst="ellipse">
            <a:avLst/>
          </a:prstGeom>
          <a:blipFill>
            <a:blip r:embed="rId8"/>
            <a:stretch>
              <a:fillRect/>
            </a:stretch>
          </a:blipFill>
          <a:ln w="57150">
            <a:solidFill>
              <a:schemeClr val="accent3"/>
            </a:solidFill>
          </a:ln>
          <a:effectLst/>
        </p:spPr>
      </p:pic>
      <p:sp>
        <p:nvSpPr>
          <p:cNvPr id="12" name="Rectangle 7"/>
          <p:cNvSpPr txBox="1"/>
          <p:nvPr/>
        </p:nvSpPr>
        <p:spPr>
          <a:xfrm>
            <a:off x="738188" y="982980"/>
            <a:ext cx="5626968" cy="4801314"/>
          </a:xfrm>
          <a:prstGeom prst="rect">
            <a:avLst/>
          </a:prstGeom>
        </p:spPr>
        <p:txBody>
          <a:bodyPr vert="horz" wrap="square" lIns="0" tIns="0" rIns="0" bIns="0" rtlCol="0">
            <a:spAutoFit/>
          </a:bodyPr>
          <a:lstStyle>
            <a:defPPr>
              <a:defRPr lang="en-US"/>
            </a:defPPr>
            <a:lvl1pPr lvl="0" indent="0">
              <a:spcBef>
                <a:spcPct val="20000"/>
              </a:spcBef>
              <a:buFont typeface="Arial" pitchFamily="34" charset="0"/>
              <a:buNone/>
              <a:defRPr sz="2600"/>
            </a:lvl1pPr>
            <a:lvl2pPr marL="742950" lvl="1" indent="-285750">
              <a:spcBef>
                <a:spcPct val="20000"/>
              </a:spcBef>
              <a:buFont typeface="Arial" pitchFamily="34" charset="0"/>
              <a:buChar char="–"/>
              <a:defRPr sz="21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Contract between countries governing issues of allocation of taxing rights on the basis of residence and/or </a:t>
            </a:r>
            <a:r>
              <a:rPr lang="en-US" dirty="0" smtClean="0"/>
              <a:t>source</a:t>
            </a:r>
            <a:endParaRPr lang="en-US" dirty="0"/>
          </a:p>
          <a:p>
            <a:r>
              <a:rPr lang="en-US" dirty="0"/>
              <a:t>Undertaken with a view to </a:t>
            </a:r>
            <a:r>
              <a:rPr lang="en-US" dirty="0" smtClean="0"/>
              <a:t>grant </a:t>
            </a:r>
            <a:r>
              <a:rPr lang="en-US" dirty="0"/>
              <a:t>relief for </a:t>
            </a:r>
          </a:p>
          <a:p>
            <a:pPr marL="342900" lvl="1" indent="-342900">
              <a:buFont typeface="Arial" pitchFamily="34" charset="0"/>
              <a:buChar char="•"/>
            </a:pPr>
            <a:r>
              <a:rPr lang="en-US" sz="2600" dirty="0" smtClean="0"/>
              <a:t>Avoidance of double taxation</a:t>
            </a:r>
          </a:p>
          <a:p>
            <a:pPr marL="342900" lvl="1" indent="-342900">
              <a:buFont typeface="Arial" pitchFamily="34" charset="0"/>
              <a:buChar char="•"/>
            </a:pPr>
            <a:r>
              <a:rPr lang="en-US" sz="2600" dirty="0" smtClean="0"/>
              <a:t>Prevention of </a:t>
            </a:r>
            <a:r>
              <a:rPr lang="en-US" sz="2600" dirty="0"/>
              <a:t>fiscal evasion</a:t>
            </a:r>
          </a:p>
          <a:p>
            <a:pPr marL="342900" lvl="1" indent="-342900">
              <a:buFont typeface="Arial" pitchFamily="34" charset="0"/>
              <a:buChar char="•"/>
            </a:pPr>
            <a:r>
              <a:rPr lang="en-US" sz="2600" dirty="0" smtClean="0"/>
              <a:t>Promotion of mutual economic relations, trade and investment.</a:t>
            </a:r>
          </a:p>
          <a:p>
            <a:pPr marL="342900" lvl="1" indent="-342900">
              <a:buFont typeface="Arial" pitchFamily="34" charset="0"/>
              <a:buChar char="•"/>
            </a:pPr>
            <a:r>
              <a:rPr lang="en-US" sz="2600" dirty="0" smtClean="0"/>
              <a:t>Facilitates exchange of information </a:t>
            </a:r>
            <a:br>
              <a:rPr lang="en-US" sz="2600" dirty="0" smtClean="0"/>
            </a:br>
            <a:r>
              <a:rPr lang="en-US" sz="2600" dirty="0" smtClean="0"/>
              <a:t>and mutual agreements among Contracting States</a:t>
            </a:r>
            <a:endParaRPr lang="en-US" sz="2600" dirty="0"/>
          </a:p>
        </p:txBody>
      </p:sp>
    </p:spTree>
    <p:extLst>
      <p:ext uri="{BB962C8B-B14F-4D97-AF65-F5344CB8AC3E}">
        <p14:creationId xmlns:p14="http://schemas.microsoft.com/office/powerpoint/2010/main" val="1820721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35603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ounded Rectangle 9"/>
          <p:cNvSpPr/>
          <p:nvPr/>
        </p:nvSpPr>
        <p:spPr>
          <a:xfrm>
            <a:off x="304800" y="1057274"/>
            <a:ext cx="8534400" cy="5153025"/>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553998"/>
          </a:xfrm>
        </p:spPr>
        <p:txBody>
          <a:bodyPr vert="horz" lIns="0" tIns="0" rIns="0" bIns="0" rtlCol="0" anchor="ctr">
            <a:spAutoFit/>
          </a:bodyPr>
          <a:lstStyle/>
          <a:p>
            <a:r>
              <a:rPr lang="en-US" dirty="0"/>
              <a:t>Object of Tax Treaties</a:t>
            </a:r>
            <a:endParaRPr lang="en-GB" dirty="0"/>
          </a:p>
        </p:txBody>
      </p:sp>
      <p:sp>
        <p:nvSpPr>
          <p:cNvPr id="4" name="Slide Number Placeholder 3"/>
          <p:cNvSpPr>
            <a:spLocks noGrp="1"/>
          </p:cNvSpPr>
          <p:nvPr>
            <p:ph type="sldNum" sz="quarter" idx="12"/>
          </p:nvPr>
        </p:nvSpPr>
        <p:spPr/>
        <p:txBody>
          <a:bodyPr vert="horz" lIns="91440" tIns="45720" rIns="91440" bIns="45720" rtlCol="0" anchor="ctr"/>
          <a:lstStyle/>
          <a:p>
            <a:fld id="{8F18505E-8B8C-43B4-9DC2-2BC275660583}" type="slidenum">
              <a:rPr lang="en-IN"/>
              <a:pPr/>
              <a:t>7</a:t>
            </a:fld>
            <a:endParaRPr lang="en-IN" dirty="0"/>
          </a:p>
        </p:txBody>
      </p:sp>
      <p:sp>
        <p:nvSpPr>
          <p:cNvPr id="12" name="Rectangle 11"/>
          <p:cNvSpPr/>
          <p:nvPr/>
        </p:nvSpPr>
        <p:spPr>
          <a:xfrm>
            <a:off x="409575" y="1160379"/>
            <a:ext cx="8391525" cy="4942892"/>
          </a:xfrm>
          <a:prstGeom prst="rect">
            <a:avLst/>
          </a:prstGeom>
        </p:spPr>
        <p:txBody>
          <a:bodyPr wrap="square" lIns="0" tIns="0" rIns="0" bIns="0">
            <a:spAutoFit/>
          </a:bodyPr>
          <a:lstStyle/>
          <a:p>
            <a:pPr marL="342900" lvl="1" indent="-342900">
              <a:spcBef>
                <a:spcPct val="20000"/>
              </a:spcBef>
              <a:buSzPct val="100000"/>
              <a:buFont typeface="Arial" pitchFamily="34" charset="0"/>
              <a:buChar char="•"/>
              <a:defRPr/>
            </a:pPr>
            <a:r>
              <a:rPr lang="en-US" sz="2200" dirty="0"/>
              <a:t>Treaties cannot levy tax but can give relief- </a:t>
            </a:r>
            <a:r>
              <a:rPr lang="en-US" sz="2200" dirty="0" err="1"/>
              <a:t>Azadi</a:t>
            </a:r>
            <a:r>
              <a:rPr lang="en-US" sz="2200" dirty="0"/>
              <a:t> </a:t>
            </a:r>
            <a:r>
              <a:rPr lang="en-US" sz="2200" dirty="0" err="1"/>
              <a:t>Bacho</a:t>
            </a:r>
            <a:r>
              <a:rPr lang="en-US" sz="2200" dirty="0"/>
              <a:t> </a:t>
            </a:r>
            <a:r>
              <a:rPr lang="en-US" sz="2200" dirty="0" err="1"/>
              <a:t>Andolan</a:t>
            </a:r>
            <a:r>
              <a:rPr lang="en-US" sz="2200" dirty="0"/>
              <a:t> 263 ITR 706 (</a:t>
            </a:r>
            <a:r>
              <a:rPr lang="en-US" sz="2200" dirty="0" err="1"/>
              <a:t>Sc</a:t>
            </a:r>
            <a:r>
              <a:rPr lang="en-US" sz="2200" dirty="0"/>
              <a:t>)</a:t>
            </a:r>
          </a:p>
          <a:p>
            <a:pPr marL="342900" lvl="1" indent="-342900">
              <a:spcBef>
                <a:spcPct val="20000"/>
              </a:spcBef>
              <a:buSzPct val="100000"/>
              <a:buFont typeface="Arial" pitchFamily="34" charset="0"/>
              <a:buChar char="•"/>
              <a:defRPr/>
            </a:pPr>
            <a:r>
              <a:rPr lang="en-US" sz="2200" dirty="0"/>
              <a:t>The Andhra Pradesh High Court in </a:t>
            </a:r>
            <a:r>
              <a:rPr lang="en-US" sz="2200" dirty="0" err="1"/>
              <a:t>Sanofi’s</a:t>
            </a:r>
            <a:r>
              <a:rPr lang="en-US" sz="2200" dirty="0"/>
              <a:t> 354 ITR 316 (AP) made some key observations about the importance of DTAA’s and their relevance in the global scenario</a:t>
            </a:r>
          </a:p>
          <a:p>
            <a:pPr marL="342900" lvl="1" indent="-342900">
              <a:spcBef>
                <a:spcPct val="20000"/>
              </a:spcBef>
              <a:buSzPct val="100000"/>
              <a:buFont typeface="Arial" pitchFamily="34" charset="0"/>
              <a:buChar char="•"/>
              <a:defRPr/>
            </a:pPr>
            <a:r>
              <a:rPr lang="en-US" sz="2200" dirty="0"/>
              <a:t>In recognition of the pejorative effect of double taxation on exchange of goods and services and movement of capital, technology and persons, agreements/treaties/conventions/ protocols were entered into for removing obstacles that double-taxation presents to development of economic relations between nations</a:t>
            </a:r>
          </a:p>
          <a:p>
            <a:pPr marL="342900" lvl="1" indent="-342900">
              <a:spcBef>
                <a:spcPct val="20000"/>
              </a:spcBef>
              <a:buSzPct val="100000"/>
              <a:buFont typeface="Arial" pitchFamily="34" charset="0"/>
              <a:buChar char="•"/>
              <a:defRPr/>
            </a:pPr>
            <a:r>
              <a:rPr lang="en-US" sz="2200" dirty="0"/>
              <a:t>Treaties or Conventions are thus instruments signaling sovereign political choices negotiated between States to avoid double taxation through restriction of tax claims in areas where overlapping tax claims are expected, or at least theoretically possible</a:t>
            </a:r>
          </a:p>
        </p:txBody>
      </p:sp>
    </p:spTree>
    <p:extLst>
      <p:ext uri="{BB962C8B-B14F-4D97-AF65-F5344CB8AC3E}">
        <p14:creationId xmlns:p14="http://schemas.microsoft.com/office/powerpoint/2010/main" val="1794881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7841898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687947" y="1619249"/>
            <a:ext cx="7768107" cy="4533901"/>
          </a:xfrm>
          <a:prstGeom prst="roundRect">
            <a:avLst>
              <a:gd name="adj" fmla="val 2381"/>
            </a:avLst>
          </a:prstGeom>
          <a:solidFill>
            <a:schemeClr val="bg1">
              <a:lumMod val="95000"/>
            </a:schemeClr>
          </a:solidFill>
          <a:ln>
            <a:solidFill>
              <a:schemeClr val="accent3"/>
            </a:solidFill>
          </a:ln>
          <a:effectLst>
            <a:outerShdw dist="101600" dir="5400000" algn="t" rotWithShape="0">
              <a:schemeClr val="accent3"/>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28600" y="198566"/>
            <a:ext cx="8763000" cy="1107996"/>
          </a:xfrm>
        </p:spPr>
        <p:txBody>
          <a:bodyPr vert="horz" lIns="0" tIns="0" rIns="0" bIns="0" rtlCol="0" anchor="ctr">
            <a:spAutoFit/>
          </a:bodyPr>
          <a:lstStyle/>
          <a:p>
            <a:r>
              <a:rPr lang="en-US"/>
              <a:t>Leading International Tax models and commentary </a:t>
            </a:r>
            <a:endParaRPr lang="en-IN" dirty="0"/>
          </a:p>
        </p:txBody>
      </p:sp>
      <p:sp>
        <p:nvSpPr>
          <p:cNvPr id="4" name="Slide Number Placeholder 3"/>
          <p:cNvSpPr>
            <a:spLocks noGrp="1"/>
          </p:cNvSpPr>
          <p:nvPr>
            <p:ph type="sldNum" sz="quarter" idx="12"/>
          </p:nvPr>
        </p:nvSpPr>
        <p:spPr/>
        <p:txBody>
          <a:bodyPr vert="horz" lIns="91440" tIns="45720" rIns="91440" bIns="45720" rtlCol="0" anchor="ctr"/>
          <a:lstStyle/>
          <a:p>
            <a:fld id="{B6F15528-21DE-4FAA-801E-634DDDAF4B2B}" type="slidenum">
              <a:rPr lang="en-US"/>
              <a:pPr/>
              <a:t>8</a:t>
            </a:fld>
            <a:endParaRPr lang="en-US"/>
          </a:p>
        </p:txBody>
      </p:sp>
      <p:sp>
        <p:nvSpPr>
          <p:cNvPr id="3" name="Content Placeholder 2"/>
          <p:cNvSpPr>
            <a:spLocks noGrp="1"/>
          </p:cNvSpPr>
          <p:nvPr>
            <p:ph idx="4294967295"/>
          </p:nvPr>
        </p:nvSpPr>
        <p:spPr>
          <a:xfrm>
            <a:off x="804863" y="1790700"/>
            <a:ext cx="7534275" cy="4173450"/>
          </a:xfrm>
        </p:spPr>
        <p:txBody>
          <a:bodyPr>
            <a:spAutoFit/>
          </a:bodyPr>
          <a:lstStyle/>
          <a:p>
            <a:r>
              <a:rPr lang="en-US" sz="2600" dirty="0" smtClean="0"/>
              <a:t>OECD Model Tax Convention on Income and on Capital </a:t>
            </a:r>
          </a:p>
          <a:p>
            <a:r>
              <a:rPr lang="en-US" sz="2600" dirty="0" smtClean="0"/>
              <a:t>United Nations Model Double Taxation Convention between Developed and Developing Countries</a:t>
            </a:r>
          </a:p>
          <a:p>
            <a:r>
              <a:rPr lang="en-US" sz="2600" dirty="0" smtClean="0"/>
              <a:t>United States conventions </a:t>
            </a:r>
          </a:p>
          <a:p>
            <a:r>
              <a:rPr lang="en-US" sz="2600" dirty="0" smtClean="0"/>
              <a:t>Klaus Vogel on Double Taxation Convention </a:t>
            </a:r>
          </a:p>
          <a:p>
            <a:pPr marL="0" indent="0">
              <a:buNone/>
            </a:pPr>
            <a:r>
              <a:rPr lang="en-US" sz="2600" dirty="0" smtClean="0"/>
              <a:t>     A Commentary to the OCED, UN and US Model</a:t>
            </a:r>
          </a:p>
          <a:p>
            <a:pPr marL="0" indent="0">
              <a:buNone/>
            </a:pPr>
            <a:r>
              <a:rPr lang="en-US" sz="2600" dirty="0"/>
              <a:t> </a:t>
            </a:r>
            <a:r>
              <a:rPr lang="en-US" sz="2600" dirty="0" smtClean="0"/>
              <a:t>   Conventions  </a:t>
            </a:r>
          </a:p>
          <a:p>
            <a:r>
              <a:rPr lang="en-US" sz="2600" dirty="0" smtClean="0"/>
              <a:t>Philip Baker on Double Taxation Convention</a:t>
            </a:r>
          </a:p>
        </p:txBody>
      </p:sp>
    </p:spTree>
    <p:extLst>
      <p:ext uri="{BB962C8B-B14F-4D97-AF65-F5344CB8AC3E}">
        <p14:creationId xmlns:p14="http://schemas.microsoft.com/office/powerpoint/2010/main" val="25774648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NAME" val="Oval"/>
</p:tagLst>
</file>

<file path=ppt/tags/tag45.xml><?xml version="1.0" encoding="utf-8"?>
<p:tagLst xmlns:a="http://schemas.openxmlformats.org/drawingml/2006/main" xmlns:r="http://schemas.openxmlformats.org/officeDocument/2006/relationships" xmlns:p="http://schemas.openxmlformats.org/presentationml/2006/main">
  <p:tag name="NAME" val="Oval"/>
</p:tagLst>
</file>

<file path=ppt/tags/tag46.xml><?xml version="1.0" encoding="utf-8"?>
<p:tagLst xmlns:a="http://schemas.openxmlformats.org/drawingml/2006/main" xmlns:r="http://schemas.openxmlformats.org/officeDocument/2006/relationships" xmlns:p="http://schemas.openxmlformats.org/presentationml/2006/main">
  <p:tag name="NAME" val="Oval"/>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NAME" val="Oval"/>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AME" val="Oval"/>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3225</Words>
  <Application>Microsoft Office PowerPoint</Application>
  <PresentationFormat>On-screen Show (4:3)</PresentationFormat>
  <Paragraphs>377</Paragraphs>
  <Slides>51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think-cell Slide</vt:lpstr>
      <vt:lpstr>PowerPoint Presentation</vt:lpstr>
      <vt:lpstr>History of Tax Treaty (1/2)</vt:lpstr>
      <vt:lpstr>History of Tax Treaty (2/2)</vt:lpstr>
      <vt:lpstr>International Tax</vt:lpstr>
      <vt:lpstr>Sources of International Tax Law</vt:lpstr>
      <vt:lpstr>Domestic Statute Law</vt:lpstr>
      <vt:lpstr>What is a tax treaty?</vt:lpstr>
      <vt:lpstr>Object of Tax Treaties</vt:lpstr>
      <vt:lpstr>Leading International Tax models and commentary </vt:lpstr>
      <vt:lpstr>Adjudicating Forums in India</vt:lpstr>
      <vt:lpstr>Adjudicating Forums not available in India </vt:lpstr>
      <vt:lpstr>Treaties and Domestic Law: A Synergy</vt:lpstr>
      <vt:lpstr>Basic Treaty Principles</vt:lpstr>
      <vt:lpstr>Interpretation of Treaties vs. Domestic Law</vt:lpstr>
      <vt:lpstr>PowerPoint Presentation</vt:lpstr>
      <vt:lpstr>PowerPoint Presentation</vt:lpstr>
      <vt:lpstr>Article 4: Residence </vt:lpstr>
      <vt:lpstr>International Tax Treaties – Basic Concepts </vt:lpstr>
      <vt:lpstr>International Tax Treaties – Basic Concepts </vt:lpstr>
      <vt:lpstr>Liable to tax </vt:lpstr>
      <vt:lpstr>Heads of Income under Treaties</vt:lpstr>
      <vt:lpstr>Articles allowing source based taxation</vt:lpstr>
      <vt:lpstr>Article allowing residence based taxation</vt:lpstr>
      <vt:lpstr>Mauritius conundrum </vt:lpstr>
      <vt:lpstr>Union of India v Azadi Bachao Andolan 263 ITR 706 Supreme Court</vt:lpstr>
      <vt:lpstr>Article 5 : Permanent Establishment</vt:lpstr>
      <vt:lpstr>Article 23 : Methods for Elimination of Double Taxation</vt:lpstr>
      <vt:lpstr>Article 25 : Mutual Agreement Procedure (MAP)</vt:lpstr>
      <vt:lpstr>Article 26 : Exchange of Information</vt:lpstr>
      <vt:lpstr>PowerPoint Presentation</vt:lpstr>
      <vt:lpstr>Retrospective to be or not to be </vt:lpstr>
      <vt:lpstr>CIT v. P.V.A.L. Kulandagan Chettiar 267 ITR 654 (SC)</vt:lpstr>
      <vt:lpstr>PowerPoint Presentation</vt:lpstr>
      <vt:lpstr>PowerPoint Presentation</vt:lpstr>
      <vt:lpstr>Asia Satellite Telecommunications Co. Ltd v Director of Income Tax 332 ITR 340 Delhi High Court</vt:lpstr>
      <vt:lpstr>Sanofi Pasteur Holdings SA 354 ITR 316 Andhra Pradesh High Court</vt:lpstr>
      <vt:lpstr>Verizon Communication Singapore Pte Ltd  (33 Taxmann Com 70 (MAD)</vt:lpstr>
      <vt:lpstr>Serco BPO Pvt Ltd. V. AAR, 280 CTR 1 (P&amp;H) </vt:lpstr>
      <vt:lpstr>And few more …</vt:lpstr>
      <vt:lpstr>PowerPoint Presentation</vt:lpstr>
      <vt:lpstr>What is Transfer Pricing?</vt:lpstr>
      <vt:lpstr>What is Transfer Pricing?</vt:lpstr>
      <vt:lpstr>Why is important?</vt:lpstr>
      <vt:lpstr>Stakes Involved.. (…allegedly) </vt:lpstr>
      <vt:lpstr>Methods of Transfer Pricing</vt:lpstr>
      <vt:lpstr>Income attibution</vt:lpstr>
      <vt:lpstr>Intangibles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Tax, Transfer Pricing and BEPS</dc:title>
  <dc:creator>Reception</dc:creator>
  <cp:lastModifiedBy>Reception</cp:lastModifiedBy>
  <cp:revision>93</cp:revision>
  <cp:lastPrinted>2016-01-09T06:49:26Z</cp:lastPrinted>
  <dcterms:created xsi:type="dcterms:W3CDTF">2015-12-29T06:48:22Z</dcterms:created>
  <dcterms:modified xsi:type="dcterms:W3CDTF">2016-01-15T06:58:05Z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ce2010EditCount">
    <vt:lpwstr>1</vt:lpwstr>
  </property>
  <property fmtid="{D5CDD505-2E9C-101B-9397-08002B2CF9AE}" pid="3" name="Office2003EditCount">
    <vt:lpwstr>0</vt:lpwstr>
  </property>
  <property fmtid="{D5CDD505-2E9C-101B-9397-08002B2CF9AE}" pid="4" name="LastEditedOfficeVersion">
    <vt:lpwstr>Office2010</vt:lpwstr>
  </property>
  <property fmtid="{D5CDD505-2E9C-101B-9397-08002B2CF9AE}" pid="5" name="Office2010WasSaved">
    <vt:lpwstr>1</vt:lpwstr>
  </property>
</Properties>
</file>